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3"/>
    <p:sldMasterId id="2147483696" r:id="rId4"/>
    <p:sldMasterId id="2147483711" r:id="rId5"/>
  </p:sldMasterIdLst>
  <p:notesMasterIdLst>
    <p:notesMasterId r:id="rId30"/>
  </p:notesMasterIdLst>
  <p:sldIdLst>
    <p:sldId id="2145706577" r:id="rId6"/>
    <p:sldId id="276" r:id="rId7"/>
    <p:sldId id="287" r:id="rId8"/>
    <p:sldId id="284" r:id="rId9"/>
    <p:sldId id="281" r:id="rId10"/>
    <p:sldId id="290" r:id="rId11"/>
    <p:sldId id="270" r:id="rId12"/>
    <p:sldId id="275" r:id="rId13"/>
    <p:sldId id="257" r:id="rId14"/>
    <p:sldId id="258" r:id="rId15"/>
    <p:sldId id="262" r:id="rId16"/>
    <p:sldId id="2145706578" r:id="rId17"/>
    <p:sldId id="2145706579" r:id="rId18"/>
    <p:sldId id="2145706580" r:id="rId19"/>
    <p:sldId id="2145706581" r:id="rId20"/>
    <p:sldId id="279" r:id="rId21"/>
    <p:sldId id="280" r:id="rId22"/>
    <p:sldId id="2145706583" r:id="rId23"/>
    <p:sldId id="2145706576" r:id="rId24"/>
    <p:sldId id="2145706573" r:id="rId25"/>
    <p:sldId id="283" r:id="rId26"/>
    <p:sldId id="288" r:id="rId27"/>
    <p:sldId id="269" r:id="rId28"/>
    <p:sldId id="2145706582"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2F2C76-8376-4983-8715-0B36BF015EF7}" v="1" dt="2024-04-23T14:51:53.0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94660"/>
  </p:normalViewPr>
  <p:slideViewPr>
    <p:cSldViewPr snapToGrid="0">
      <p:cViewPr varScale="1">
        <p:scale>
          <a:sx n="59" d="100"/>
          <a:sy n="59" d="100"/>
        </p:scale>
        <p:origin x="75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1.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3.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ncalves, Ruth" userId="90734a03-28fc-4955-954b-c0cdf6806ce1" providerId="ADAL" clId="{38B8A355-E7EE-41F3-9DB8-E74453EB8123}"/>
    <pc:docChg chg="undo custSel addSld delSld modSld delMainMaster">
      <pc:chgData name="Goncalves, Ruth" userId="90734a03-28fc-4955-954b-c0cdf6806ce1" providerId="ADAL" clId="{38B8A355-E7EE-41F3-9DB8-E74453EB8123}" dt="2024-04-12T10:19:33.947" v="2404" actId="1076"/>
      <pc:docMkLst>
        <pc:docMk/>
      </pc:docMkLst>
      <pc:sldChg chg="add">
        <pc:chgData name="Goncalves, Ruth" userId="90734a03-28fc-4955-954b-c0cdf6806ce1" providerId="ADAL" clId="{38B8A355-E7EE-41F3-9DB8-E74453EB8123}" dt="2024-04-08T13:39:28.135" v="155"/>
        <pc:sldMkLst>
          <pc:docMk/>
          <pc:sldMk cId="2698282251" sldId="257"/>
        </pc:sldMkLst>
      </pc:sldChg>
      <pc:sldChg chg="add">
        <pc:chgData name="Goncalves, Ruth" userId="90734a03-28fc-4955-954b-c0cdf6806ce1" providerId="ADAL" clId="{38B8A355-E7EE-41F3-9DB8-E74453EB8123}" dt="2024-04-08T13:39:41.665" v="156"/>
        <pc:sldMkLst>
          <pc:docMk/>
          <pc:sldMk cId="2089256242" sldId="258"/>
        </pc:sldMkLst>
      </pc:sldChg>
      <pc:sldChg chg="add">
        <pc:chgData name="Goncalves, Ruth" userId="90734a03-28fc-4955-954b-c0cdf6806ce1" providerId="ADAL" clId="{38B8A355-E7EE-41F3-9DB8-E74453EB8123}" dt="2024-04-08T13:32:36.701" v="6"/>
        <pc:sldMkLst>
          <pc:docMk/>
          <pc:sldMk cId="3220289548" sldId="262"/>
        </pc:sldMkLst>
      </pc:sldChg>
      <pc:sldChg chg="modSp mod">
        <pc:chgData name="Goncalves, Ruth" userId="90734a03-28fc-4955-954b-c0cdf6806ce1" providerId="ADAL" clId="{38B8A355-E7EE-41F3-9DB8-E74453EB8123}" dt="2024-04-08T13:53:18.531" v="446" actId="20577"/>
        <pc:sldMkLst>
          <pc:docMk/>
          <pc:sldMk cId="1093482659" sldId="270"/>
        </pc:sldMkLst>
        <pc:spChg chg="mod">
          <ac:chgData name="Goncalves, Ruth" userId="90734a03-28fc-4955-954b-c0cdf6806ce1" providerId="ADAL" clId="{38B8A355-E7EE-41F3-9DB8-E74453EB8123}" dt="2024-04-08T13:53:18.531" v="446" actId="20577"/>
          <ac:spMkLst>
            <pc:docMk/>
            <pc:sldMk cId="1093482659" sldId="270"/>
            <ac:spMk id="12" creationId="{BAB5D9DB-1550-E764-F37F-FE1B934097AE}"/>
          </ac:spMkLst>
        </pc:spChg>
      </pc:sldChg>
      <pc:sldChg chg="del">
        <pc:chgData name="Goncalves, Ruth" userId="90734a03-28fc-4955-954b-c0cdf6806ce1" providerId="ADAL" clId="{38B8A355-E7EE-41F3-9DB8-E74453EB8123}" dt="2024-04-08T13:26:30.294" v="0" actId="2696"/>
        <pc:sldMkLst>
          <pc:docMk/>
          <pc:sldMk cId="890381817" sldId="273"/>
        </pc:sldMkLst>
      </pc:sldChg>
      <pc:sldChg chg="modSp add mod">
        <pc:chgData name="Goncalves, Ruth" userId="90734a03-28fc-4955-954b-c0cdf6806ce1" providerId="ADAL" clId="{38B8A355-E7EE-41F3-9DB8-E74453EB8123}" dt="2024-04-08T13:44:36.849" v="167" actId="27636"/>
        <pc:sldMkLst>
          <pc:docMk/>
          <pc:sldMk cId="448959326" sldId="275"/>
        </pc:sldMkLst>
        <pc:spChg chg="mod">
          <ac:chgData name="Goncalves, Ruth" userId="90734a03-28fc-4955-954b-c0cdf6806ce1" providerId="ADAL" clId="{38B8A355-E7EE-41F3-9DB8-E74453EB8123}" dt="2024-04-08T13:36:06.043" v="27" actId="20577"/>
          <ac:spMkLst>
            <pc:docMk/>
            <pc:sldMk cId="448959326" sldId="275"/>
            <ac:spMk id="2" creationId="{09745DBC-B324-72E9-54BB-7F47C7094FE4}"/>
          </ac:spMkLst>
        </pc:spChg>
        <pc:spChg chg="mod">
          <ac:chgData name="Goncalves, Ruth" userId="90734a03-28fc-4955-954b-c0cdf6806ce1" providerId="ADAL" clId="{38B8A355-E7EE-41F3-9DB8-E74453EB8123}" dt="2024-04-08T13:44:36.849" v="167" actId="27636"/>
          <ac:spMkLst>
            <pc:docMk/>
            <pc:sldMk cId="448959326" sldId="275"/>
            <ac:spMk id="7" creationId="{087B95E0-F703-2893-E62B-4DAC824BB3CA}"/>
          </ac:spMkLst>
        </pc:spChg>
      </pc:sldChg>
      <pc:sldChg chg="addSp delSp modSp mod setClrOvrMap">
        <pc:chgData name="Goncalves, Ruth" userId="90734a03-28fc-4955-954b-c0cdf6806ce1" providerId="ADAL" clId="{38B8A355-E7EE-41F3-9DB8-E74453EB8123}" dt="2024-04-12T09:51:42.388" v="1769" actId="20577"/>
        <pc:sldMkLst>
          <pc:docMk/>
          <pc:sldMk cId="3509715633" sldId="276"/>
        </pc:sldMkLst>
        <pc:spChg chg="mod">
          <ac:chgData name="Goncalves, Ruth" userId="90734a03-28fc-4955-954b-c0cdf6806ce1" providerId="ADAL" clId="{38B8A355-E7EE-41F3-9DB8-E74453EB8123}" dt="2024-04-12T09:50:11.667" v="1706" actId="1076"/>
          <ac:spMkLst>
            <pc:docMk/>
            <pc:sldMk cId="3509715633" sldId="276"/>
            <ac:spMk id="2" creationId="{466A2E91-ED70-6664-6194-05FB27DD9200}"/>
          </ac:spMkLst>
        </pc:spChg>
        <pc:spChg chg="add mod">
          <ac:chgData name="Goncalves, Ruth" userId="90734a03-28fc-4955-954b-c0cdf6806ce1" providerId="ADAL" clId="{38B8A355-E7EE-41F3-9DB8-E74453EB8123}" dt="2024-04-12T09:51:42.388" v="1769" actId="20577"/>
          <ac:spMkLst>
            <pc:docMk/>
            <pc:sldMk cId="3509715633" sldId="276"/>
            <ac:spMk id="5" creationId="{2F95A049-260E-CB0C-F81D-8ADF6075820C}"/>
          </ac:spMkLst>
        </pc:spChg>
        <pc:spChg chg="del">
          <ac:chgData name="Goncalves, Ruth" userId="90734a03-28fc-4955-954b-c0cdf6806ce1" providerId="ADAL" clId="{38B8A355-E7EE-41F3-9DB8-E74453EB8123}" dt="2024-04-12T09:49:23.813" v="1701" actId="26606"/>
          <ac:spMkLst>
            <pc:docMk/>
            <pc:sldMk cId="3509715633" sldId="276"/>
            <ac:spMk id="24" creationId="{DB691D59-8F51-4DD8-AD41-D568D29B08F8}"/>
          </ac:spMkLst>
        </pc:spChg>
        <pc:spChg chg="del">
          <ac:chgData name="Goncalves, Ruth" userId="90734a03-28fc-4955-954b-c0cdf6806ce1" providerId="ADAL" clId="{38B8A355-E7EE-41F3-9DB8-E74453EB8123}" dt="2024-04-12T09:49:23.813" v="1701" actId="26606"/>
          <ac:spMkLst>
            <pc:docMk/>
            <pc:sldMk cId="3509715633" sldId="276"/>
            <ac:spMk id="26" creationId="{204AEF18-0627-48F3-9B3D-F7E8F050B1D4}"/>
          </ac:spMkLst>
        </pc:spChg>
        <pc:spChg chg="del">
          <ac:chgData name="Goncalves, Ruth" userId="90734a03-28fc-4955-954b-c0cdf6806ce1" providerId="ADAL" clId="{38B8A355-E7EE-41F3-9DB8-E74453EB8123}" dt="2024-04-12T09:49:23.813" v="1701" actId="26606"/>
          <ac:spMkLst>
            <pc:docMk/>
            <pc:sldMk cId="3509715633" sldId="276"/>
            <ac:spMk id="28" creationId="{CEAEE08A-C572-438F-9753-B0D527A515A7}"/>
          </ac:spMkLst>
        </pc:spChg>
        <pc:spChg chg="del">
          <ac:chgData name="Goncalves, Ruth" userId="90734a03-28fc-4955-954b-c0cdf6806ce1" providerId="ADAL" clId="{38B8A355-E7EE-41F3-9DB8-E74453EB8123}" dt="2024-04-12T09:49:23.813" v="1701" actId="26606"/>
          <ac:spMkLst>
            <pc:docMk/>
            <pc:sldMk cId="3509715633" sldId="276"/>
            <ac:spMk id="30" creationId="{DB93146F-62ED-4C59-844C-0935D0FB5031}"/>
          </ac:spMkLst>
        </pc:spChg>
        <pc:spChg chg="del">
          <ac:chgData name="Goncalves, Ruth" userId="90734a03-28fc-4955-954b-c0cdf6806ce1" providerId="ADAL" clId="{38B8A355-E7EE-41F3-9DB8-E74453EB8123}" dt="2024-04-12T09:49:23.813" v="1701" actId="26606"/>
          <ac:spMkLst>
            <pc:docMk/>
            <pc:sldMk cId="3509715633" sldId="276"/>
            <ac:spMk id="32" creationId="{BF3D65BA-1C65-40FB-92EF-83951BDC1D7C}"/>
          </ac:spMkLst>
        </pc:spChg>
        <pc:spChg chg="del">
          <ac:chgData name="Goncalves, Ruth" userId="90734a03-28fc-4955-954b-c0cdf6806ce1" providerId="ADAL" clId="{38B8A355-E7EE-41F3-9DB8-E74453EB8123}" dt="2024-04-12T09:49:23.813" v="1701" actId="26606"/>
          <ac:spMkLst>
            <pc:docMk/>
            <pc:sldMk cId="3509715633" sldId="276"/>
            <ac:spMk id="34" creationId="{ADF52CCA-FCDD-49A0-BFFC-3BD41F1B827A}"/>
          </ac:spMkLst>
        </pc:spChg>
        <pc:spChg chg="add">
          <ac:chgData name="Goncalves, Ruth" userId="90734a03-28fc-4955-954b-c0cdf6806ce1" providerId="ADAL" clId="{38B8A355-E7EE-41F3-9DB8-E74453EB8123}" dt="2024-04-12T09:49:23.813" v="1701" actId="26606"/>
          <ac:spMkLst>
            <pc:docMk/>
            <pc:sldMk cId="3509715633" sldId="276"/>
            <ac:spMk id="39" creationId="{DB691D59-8F51-4DD8-AD41-D568D29B08F8}"/>
          </ac:spMkLst>
        </pc:spChg>
        <pc:spChg chg="add">
          <ac:chgData name="Goncalves, Ruth" userId="90734a03-28fc-4955-954b-c0cdf6806ce1" providerId="ADAL" clId="{38B8A355-E7EE-41F3-9DB8-E74453EB8123}" dt="2024-04-12T09:49:23.813" v="1701" actId="26606"/>
          <ac:spMkLst>
            <pc:docMk/>
            <pc:sldMk cId="3509715633" sldId="276"/>
            <ac:spMk id="41" creationId="{204AEF18-0627-48F3-9B3D-F7E8F050B1D4}"/>
          </ac:spMkLst>
        </pc:spChg>
        <pc:spChg chg="add">
          <ac:chgData name="Goncalves, Ruth" userId="90734a03-28fc-4955-954b-c0cdf6806ce1" providerId="ADAL" clId="{38B8A355-E7EE-41F3-9DB8-E74453EB8123}" dt="2024-04-12T09:49:23.813" v="1701" actId="26606"/>
          <ac:spMkLst>
            <pc:docMk/>
            <pc:sldMk cId="3509715633" sldId="276"/>
            <ac:spMk id="43" creationId="{CEAEE08A-C572-438F-9753-B0D527A515A7}"/>
          </ac:spMkLst>
        </pc:spChg>
        <pc:spChg chg="add">
          <ac:chgData name="Goncalves, Ruth" userId="90734a03-28fc-4955-954b-c0cdf6806ce1" providerId="ADAL" clId="{38B8A355-E7EE-41F3-9DB8-E74453EB8123}" dt="2024-04-12T09:49:23.813" v="1701" actId="26606"/>
          <ac:spMkLst>
            <pc:docMk/>
            <pc:sldMk cId="3509715633" sldId="276"/>
            <ac:spMk id="45" creationId="{993F09C6-4F57-4B05-9592-E253D8BC6286}"/>
          </ac:spMkLst>
        </pc:spChg>
        <pc:spChg chg="add">
          <ac:chgData name="Goncalves, Ruth" userId="90734a03-28fc-4955-954b-c0cdf6806ce1" providerId="ADAL" clId="{38B8A355-E7EE-41F3-9DB8-E74453EB8123}" dt="2024-04-12T09:49:23.813" v="1701" actId="26606"/>
          <ac:spMkLst>
            <pc:docMk/>
            <pc:sldMk cId="3509715633" sldId="276"/>
            <ac:spMk id="47" creationId="{636F6DB7-CF8D-494A-82F6-13B58DCA9896}"/>
          </ac:spMkLst>
        </pc:spChg>
        <pc:spChg chg="add">
          <ac:chgData name="Goncalves, Ruth" userId="90734a03-28fc-4955-954b-c0cdf6806ce1" providerId="ADAL" clId="{38B8A355-E7EE-41F3-9DB8-E74453EB8123}" dt="2024-04-12T09:49:23.813" v="1701" actId="26606"/>
          <ac:spMkLst>
            <pc:docMk/>
            <pc:sldMk cId="3509715633" sldId="276"/>
            <ac:spMk id="49" creationId="{0B7E5194-6E82-4A44-99C3-FE7D87F34134}"/>
          </ac:spMkLst>
        </pc:spChg>
        <pc:grpChg chg="add">
          <ac:chgData name="Goncalves, Ruth" userId="90734a03-28fc-4955-954b-c0cdf6806ce1" providerId="ADAL" clId="{38B8A355-E7EE-41F3-9DB8-E74453EB8123}" dt="2024-04-12T09:49:23.813" v="1701" actId="26606"/>
          <ac:grpSpMkLst>
            <pc:docMk/>
            <pc:sldMk cId="3509715633" sldId="276"/>
            <ac:grpSpMk id="51" creationId="{49FCC1E1-84D3-494D-A0A0-286AFA1C3018}"/>
          </ac:grpSpMkLst>
        </pc:grpChg>
        <pc:picChg chg="mod ord">
          <ac:chgData name="Goncalves, Ruth" userId="90734a03-28fc-4955-954b-c0cdf6806ce1" providerId="ADAL" clId="{38B8A355-E7EE-41F3-9DB8-E74453EB8123}" dt="2024-04-12T09:49:23.813" v="1701" actId="26606"/>
          <ac:picMkLst>
            <pc:docMk/>
            <pc:sldMk cId="3509715633" sldId="276"/>
            <ac:picMk id="4" creationId="{0D6E4449-1144-4566-308B-6A1A65094B27}"/>
          </ac:picMkLst>
        </pc:picChg>
      </pc:sldChg>
      <pc:sldChg chg="modSp del mod">
        <pc:chgData name="Goncalves, Ruth" userId="90734a03-28fc-4955-954b-c0cdf6806ce1" providerId="ADAL" clId="{38B8A355-E7EE-41F3-9DB8-E74453EB8123}" dt="2024-04-08T13:34:53.711" v="12" actId="2696"/>
        <pc:sldMkLst>
          <pc:docMk/>
          <pc:sldMk cId="1582214087" sldId="278"/>
        </pc:sldMkLst>
        <pc:spChg chg="mod">
          <ac:chgData name="Goncalves, Ruth" userId="90734a03-28fc-4955-954b-c0cdf6806ce1" providerId="ADAL" clId="{38B8A355-E7EE-41F3-9DB8-E74453EB8123}" dt="2024-04-08T13:27:10.448" v="1" actId="20577"/>
          <ac:spMkLst>
            <pc:docMk/>
            <pc:sldMk cId="1582214087" sldId="278"/>
            <ac:spMk id="4" creationId="{5CDE7674-81BE-BE3D-9223-55ABB9A54272}"/>
          </ac:spMkLst>
        </pc:spChg>
      </pc:sldChg>
      <pc:sldChg chg="modSp add mod">
        <pc:chgData name="Goncalves, Ruth" userId="90734a03-28fc-4955-954b-c0cdf6806ce1" providerId="ADAL" clId="{38B8A355-E7EE-41F3-9DB8-E74453EB8123}" dt="2024-04-12T10:19:33.947" v="2404" actId="1076"/>
        <pc:sldMkLst>
          <pc:docMk/>
          <pc:sldMk cId="2726821092" sldId="279"/>
        </pc:sldMkLst>
        <pc:spChg chg="mod">
          <ac:chgData name="Goncalves, Ruth" userId="90734a03-28fc-4955-954b-c0cdf6806ce1" providerId="ADAL" clId="{38B8A355-E7EE-41F3-9DB8-E74453EB8123}" dt="2024-04-08T13:49:08.819" v="281" actId="20577"/>
          <ac:spMkLst>
            <pc:docMk/>
            <pc:sldMk cId="2726821092" sldId="279"/>
            <ac:spMk id="2" creationId="{421ADBA4-E47E-05AE-4089-03A6C40AD6B6}"/>
          </ac:spMkLst>
        </pc:spChg>
        <pc:spChg chg="mod">
          <ac:chgData name="Goncalves, Ruth" userId="90734a03-28fc-4955-954b-c0cdf6806ce1" providerId="ADAL" clId="{38B8A355-E7EE-41F3-9DB8-E74453EB8123}" dt="2024-04-12T10:19:22.311" v="2402" actId="1076"/>
          <ac:spMkLst>
            <pc:docMk/>
            <pc:sldMk cId="2726821092" sldId="279"/>
            <ac:spMk id="4" creationId="{5CDE7674-81BE-BE3D-9223-55ABB9A54272}"/>
          </ac:spMkLst>
        </pc:spChg>
        <pc:picChg chg="mod">
          <ac:chgData name="Goncalves, Ruth" userId="90734a03-28fc-4955-954b-c0cdf6806ce1" providerId="ADAL" clId="{38B8A355-E7EE-41F3-9DB8-E74453EB8123}" dt="2024-04-12T10:19:33.947" v="2404" actId="1076"/>
          <ac:picMkLst>
            <pc:docMk/>
            <pc:sldMk cId="2726821092" sldId="279"/>
            <ac:picMk id="7" creationId="{43FEA46C-F040-3516-E623-AF16D44E7A60}"/>
          </ac:picMkLst>
        </pc:picChg>
      </pc:sldChg>
      <pc:sldChg chg="modSp mod">
        <pc:chgData name="Goncalves, Ruth" userId="90734a03-28fc-4955-954b-c0cdf6806ce1" providerId="ADAL" clId="{38B8A355-E7EE-41F3-9DB8-E74453EB8123}" dt="2024-04-08T13:52:20.016" v="445" actId="20577"/>
        <pc:sldMkLst>
          <pc:docMk/>
          <pc:sldMk cId="1627180796" sldId="280"/>
        </pc:sldMkLst>
        <pc:spChg chg="mod">
          <ac:chgData name="Goncalves, Ruth" userId="90734a03-28fc-4955-954b-c0cdf6806ce1" providerId="ADAL" clId="{38B8A355-E7EE-41F3-9DB8-E74453EB8123}" dt="2024-04-08T13:52:20.016" v="445" actId="20577"/>
          <ac:spMkLst>
            <pc:docMk/>
            <pc:sldMk cId="1627180796" sldId="280"/>
            <ac:spMk id="4" creationId="{598BE85D-E212-3A07-18A4-E827C1CAAC82}"/>
          </ac:spMkLst>
        </pc:spChg>
      </pc:sldChg>
      <pc:sldChg chg="addSp delSp modSp mod">
        <pc:chgData name="Goncalves, Ruth" userId="90734a03-28fc-4955-954b-c0cdf6806ce1" providerId="ADAL" clId="{38B8A355-E7EE-41F3-9DB8-E74453EB8123}" dt="2024-04-12T10:08:40.055" v="2216" actId="14100"/>
        <pc:sldMkLst>
          <pc:docMk/>
          <pc:sldMk cId="3581258580" sldId="283"/>
        </pc:sldMkLst>
        <pc:spChg chg="del mod">
          <ac:chgData name="Goncalves, Ruth" userId="90734a03-28fc-4955-954b-c0cdf6806ce1" providerId="ADAL" clId="{38B8A355-E7EE-41F3-9DB8-E74453EB8123}" dt="2024-04-12T10:08:08.508" v="2210" actId="21"/>
          <ac:spMkLst>
            <pc:docMk/>
            <pc:sldMk cId="3581258580" sldId="283"/>
            <ac:spMk id="3" creationId="{FA254A0C-5FA5-AF53-53D4-B85F083139D4}"/>
          </ac:spMkLst>
        </pc:spChg>
        <pc:spChg chg="mod">
          <ac:chgData name="Goncalves, Ruth" userId="90734a03-28fc-4955-954b-c0cdf6806ce1" providerId="ADAL" clId="{38B8A355-E7EE-41F3-9DB8-E74453EB8123}" dt="2024-04-12T10:08:14.373" v="2212" actId="27636"/>
          <ac:spMkLst>
            <pc:docMk/>
            <pc:sldMk cId="3581258580" sldId="283"/>
            <ac:spMk id="4" creationId="{668B8162-E564-2232-C39D-4F6A1D50DDDB}"/>
          </ac:spMkLst>
        </pc:spChg>
        <pc:spChg chg="add del mod">
          <ac:chgData name="Goncalves, Ruth" userId="90734a03-28fc-4955-954b-c0cdf6806ce1" providerId="ADAL" clId="{38B8A355-E7EE-41F3-9DB8-E74453EB8123}" dt="2024-04-12T10:08:23.013" v="2213" actId="21"/>
          <ac:spMkLst>
            <pc:docMk/>
            <pc:sldMk cId="3581258580" sldId="283"/>
            <ac:spMk id="7" creationId="{CD744A9A-5553-9736-434F-3973F3EB7496}"/>
          </ac:spMkLst>
        </pc:spChg>
        <pc:picChg chg="mod">
          <ac:chgData name="Goncalves, Ruth" userId="90734a03-28fc-4955-954b-c0cdf6806ce1" providerId="ADAL" clId="{38B8A355-E7EE-41F3-9DB8-E74453EB8123}" dt="2024-04-12T10:08:40.055" v="2216" actId="14100"/>
          <ac:picMkLst>
            <pc:docMk/>
            <pc:sldMk cId="3581258580" sldId="283"/>
            <ac:picMk id="5" creationId="{44DC50FA-BC25-9CA8-B9FE-8356C61069C3}"/>
          </ac:picMkLst>
        </pc:picChg>
      </pc:sldChg>
      <pc:sldChg chg="modSp">
        <pc:chgData name="Goncalves, Ruth" userId="90734a03-28fc-4955-954b-c0cdf6806ce1" providerId="ADAL" clId="{38B8A355-E7EE-41F3-9DB8-E74453EB8123}" dt="2024-04-12T10:14:25.922" v="2398" actId="20577"/>
        <pc:sldMkLst>
          <pc:docMk/>
          <pc:sldMk cId="3282544940" sldId="288"/>
        </pc:sldMkLst>
        <pc:graphicFrameChg chg="mod">
          <ac:chgData name="Goncalves, Ruth" userId="90734a03-28fc-4955-954b-c0cdf6806ce1" providerId="ADAL" clId="{38B8A355-E7EE-41F3-9DB8-E74453EB8123}" dt="2024-04-12T10:14:25.922" v="2398" actId="20577"/>
          <ac:graphicFrameMkLst>
            <pc:docMk/>
            <pc:sldMk cId="3282544940" sldId="288"/>
            <ac:graphicFrameMk id="5" creationId="{59DEB0B1-ACA8-5EBF-75D8-94F42718486B}"/>
          </ac:graphicFrameMkLst>
        </pc:graphicFrameChg>
      </pc:sldChg>
      <pc:sldChg chg="del">
        <pc:chgData name="Goncalves, Ruth" userId="90734a03-28fc-4955-954b-c0cdf6806ce1" providerId="ADAL" clId="{38B8A355-E7EE-41F3-9DB8-E74453EB8123}" dt="2024-04-08T13:29:13.195" v="2" actId="2696"/>
        <pc:sldMkLst>
          <pc:docMk/>
          <pc:sldMk cId="484112554" sldId="308"/>
        </pc:sldMkLst>
      </pc:sldChg>
      <pc:sldChg chg="del">
        <pc:chgData name="Goncalves, Ruth" userId="90734a03-28fc-4955-954b-c0cdf6806ce1" providerId="ADAL" clId="{38B8A355-E7EE-41F3-9DB8-E74453EB8123}" dt="2024-04-08T13:29:20.335" v="4" actId="2696"/>
        <pc:sldMkLst>
          <pc:docMk/>
          <pc:sldMk cId="2490411851" sldId="2145706574"/>
        </pc:sldMkLst>
      </pc:sldChg>
      <pc:sldChg chg="del">
        <pc:chgData name="Goncalves, Ruth" userId="90734a03-28fc-4955-954b-c0cdf6806ce1" providerId="ADAL" clId="{38B8A355-E7EE-41F3-9DB8-E74453EB8123}" dt="2024-04-08T13:29:17.125" v="3" actId="2696"/>
        <pc:sldMkLst>
          <pc:docMk/>
          <pc:sldMk cId="370385214" sldId="2145706575"/>
        </pc:sldMkLst>
      </pc:sldChg>
      <pc:sldChg chg="add">
        <pc:chgData name="Goncalves, Ruth" userId="90734a03-28fc-4955-954b-c0cdf6806ce1" providerId="ADAL" clId="{38B8A355-E7EE-41F3-9DB8-E74453EB8123}" dt="2024-04-08T13:32:51.411" v="7"/>
        <pc:sldMkLst>
          <pc:docMk/>
          <pc:sldMk cId="4225838830" sldId="2145706578"/>
        </pc:sldMkLst>
      </pc:sldChg>
      <pc:sldChg chg="modSp add mod">
        <pc:chgData name="Goncalves, Ruth" userId="90734a03-28fc-4955-954b-c0cdf6806ce1" providerId="ADAL" clId="{38B8A355-E7EE-41F3-9DB8-E74453EB8123}" dt="2024-04-08T13:46:57.404" v="258" actId="20577"/>
        <pc:sldMkLst>
          <pc:docMk/>
          <pc:sldMk cId="1209612090" sldId="2145706579"/>
        </pc:sldMkLst>
        <pc:spChg chg="mod">
          <ac:chgData name="Goncalves, Ruth" userId="90734a03-28fc-4955-954b-c0cdf6806ce1" providerId="ADAL" clId="{38B8A355-E7EE-41F3-9DB8-E74453EB8123}" dt="2024-04-08T13:46:20.304" v="190" actId="33524"/>
          <ac:spMkLst>
            <pc:docMk/>
            <pc:sldMk cId="1209612090" sldId="2145706579"/>
            <ac:spMk id="2" creationId="{09745DBC-B324-72E9-54BB-7F47C7094FE4}"/>
          </ac:spMkLst>
        </pc:spChg>
        <pc:spChg chg="mod">
          <ac:chgData name="Goncalves, Ruth" userId="90734a03-28fc-4955-954b-c0cdf6806ce1" providerId="ADAL" clId="{38B8A355-E7EE-41F3-9DB8-E74453EB8123}" dt="2024-04-08T13:46:57.404" v="258" actId="20577"/>
          <ac:spMkLst>
            <pc:docMk/>
            <pc:sldMk cId="1209612090" sldId="2145706579"/>
            <ac:spMk id="7" creationId="{087B95E0-F703-2893-E62B-4DAC824BB3CA}"/>
          </ac:spMkLst>
        </pc:spChg>
      </pc:sldChg>
      <pc:sldChg chg="add">
        <pc:chgData name="Goncalves, Ruth" userId="90734a03-28fc-4955-954b-c0cdf6806ce1" providerId="ADAL" clId="{38B8A355-E7EE-41F3-9DB8-E74453EB8123}" dt="2024-04-08T13:33:32.187" v="9"/>
        <pc:sldMkLst>
          <pc:docMk/>
          <pc:sldMk cId="3101913339" sldId="2145706580"/>
        </pc:sldMkLst>
      </pc:sldChg>
      <pc:sldChg chg="add">
        <pc:chgData name="Goncalves, Ruth" userId="90734a03-28fc-4955-954b-c0cdf6806ce1" providerId="ADAL" clId="{38B8A355-E7EE-41F3-9DB8-E74453EB8123}" dt="2024-04-08T13:34:03.827" v="10"/>
        <pc:sldMkLst>
          <pc:docMk/>
          <pc:sldMk cId="859161344" sldId="2145706581"/>
        </pc:sldMkLst>
      </pc:sldChg>
      <pc:sldChg chg="delSp add mod">
        <pc:chgData name="Goncalves, Ruth" userId="90734a03-28fc-4955-954b-c0cdf6806ce1" providerId="ADAL" clId="{38B8A355-E7EE-41F3-9DB8-E74453EB8123}" dt="2024-04-08T13:35:35.055" v="14" actId="21"/>
        <pc:sldMkLst>
          <pc:docMk/>
          <pc:sldMk cId="2620175975" sldId="2145706582"/>
        </pc:sldMkLst>
        <pc:picChg chg="del">
          <ac:chgData name="Goncalves, Ruth" userId="90734a03-28fc-4955-954b-c0cdf6806ce1" providerId="ADAL" clId="{38B8A355-E7EE-41F3-9DB8-E74453EB8123}" dt="2024-04-08T13:35:35.055" v="14" actId="21"/>
          <ac:picMkLst>
            <pc:docMk/>
            <pc:sldMk cId="2620175975" sldId="2145706582"/>
            <ac:picMk id="6" creationId="{404C03C8-7844-DF63-FDF3-4E9343115871}"/>
          </ac:picMkLst>
        </pc:picChg>
      </pc:sldChg>
      <pc:sldChg chg="addSp delSp modSp add mod">
        <pc:chgData name="Goncalves, Ruth" userId="90734a03-28fc-4955-954b-c0cdf6806ce1" providerId="ADAL" clId="{38B8A355-E7EE-41F3-9DB8-E74453EB8123}" dt="2024-04-12T10:06:03.974" v="2162" actId="14100"/>
        <pc:sldMkLst>
          <pc:docMk/>
          <pc:sldMk cId="3354966800" sldId="2145706583"/>
        </pc:sldMkLst>
        <pc:spChg chg="mod">
          <ac:chgData name="Goncalves, Ruth" userId="90734a03-28fc-4955-954b-c0cdf6806ce1" providerId="ADAL" clId="{38B8A355-E7EE-41F3-9DB8-E74453EB8123}" dt="2024-04-12T09:41:15.090" v="909" actId="313"/>
          <ac:spMkLst>
            <pc:docMk/>
            <pc:sldMk cId="3354966800" sldId="2145706583"/>
            <ac:spMk id="2" creationId="{26721B90-45CE-60B7-3819-771289E8B420}"/>
          </ac:spMkLst>
        </pc:spChg>
        <pc:spChg chg="add del mod">
          <ac:chgData name="Goncalves, Ruth" userId="90734a03-28fc-4955-954b-c0cdf6806ce1" providerId="ADAL" clId="{38B8A355-E7EE-41F3-9DB8-E74453EB8123}" dt="2024-04-12T09:57:50.837" v="1979" actId="21"/>
          <ac:spMkLst>
            <pc:docMk/>
            <pc:sldMk cId="3354966800" sldId="2145706583"/>
            <ac:spMk id="4" creationId="{B1DBB99D-72FA-C255-FCD7-C89AAF0306D8}"/>
          </ac:spMkLst>
        </pc:spChg>
        <pc:graphicFrameChg chg="add del mod">
          <ac:chgData name="Goncalves, Ruth" userId="90734a03-28fc-4955-954b-c0cdf6806ce1" providerId="ADAL" clId="{38B8A355-E7EE-41F3-9DB8-E74453EB8123}" dt="2024-04-12T10:06:03.974" v="2162" actId="14100"/>
          <ac:graphicFrameMkLst>
            <pc:docMk/>
            <pc:sldMk cId="3354966800" sldId="2145706583"/>
            <ac:graphicFrameMk id="5" creationId="{FC3C8F29-B9F4-04EE-E802-BD7831400B4B}"/>
          </ac:graphicFrameMkLst>
        </pc:graphicFrameChg>
      </pc:sldChg>
      <pc:sldMasterChg chg="del delSldLayout">
        <pc:chgData name="Goncalves, Ruth" userId="90734a03-28fc-4955-954b-c0cdf6806ce1" providerId="ADAL" clId="{38B8A355-E7EE-41F3-9DB8-E74453EB8123}" dt="2024-04-08T13:29:17.125" v="3" actId="2696"/>
        <pc:sldMasterMkLst>
          <pc:docMk/>
          <pc:sldMasterMk cId="3644033216" sldId="2147483696"/>
        </pc:sldMasterMkLst>
        <pc:sldLayoutChg chg="del">
          <pc:chgData name="Goncalves, Ruth" userId="90734a03-28fc-4955-954b-c0cdf6806ce1" providerId="ADAL" clId="{38B8A355-E7EE-41F3-9DB8-E74453EB8123}" dt="2024-04-08T13:29:17.125" v="3" actId="2696"/>
          <pc:sldLayoutMkLst>
            <pc:docMk/>
            <pc:sldMasterMk cId="3644033216" sldId="2147483696"/>
            <pc:sldLayoutMk cId="2761350979" sldId="2147483697"/>
          </pc:sldLayoutMkLst>
        </pc:sldLayoutChg>
        <pc:sldLayoutChg chg="del">
          <pc:chgData name="Goncalves, Ruth" userId="90734a03-28fc-4955-954b-c0cdf6806ce1" providerId="ADAL" clId="{38B8A355-E7EE-41F3-9DB8-E74453EB8123}" dt="2024-04-08T13:29:17.125" v="3" actId="2696"/>
          <pc:sldLayoutMkLst>
            <pc:docMk/>
            <pc:sldMasterMk cId="3644033216" sldId="2147483696"/>
            <pc:sldLayoutMk cId="3777490529" sldId="2147483698"/>
          </pc:sldLayoutMkLst>
        </pc:sldLayoutChg>
        <pc:sldLayoutChg chg="del">
          <pc:chgData name="Goncalves, Ruth" userId="90734a03-28fc-4955-954b-c0cdf6806ce1" providerId="ADAL" clId="{38B8A355-E7EE-41F3-9DB8-E74453EB8123}" dt="2024-04-08T13:29:17.125" v="3" actId="2696"/>
          <pc:sldLayoutMkLst>
            <pc:docMk/>
            <pc:sldMasterMk cId="3644033216" sldId="2147483696"/>
            <pc:sldLayoutMk cId="2551636196" sldId="2147483699"/>
          </pc:sldLayoutMkLst>
        </pc:sldLayoutChg>
        <pc:sldLayoutChg chg="del">
          <pc:chgData name="Goncalves, Ruth" userId="90734a03-28fc-4955-954b-c0cdf6806ce1" providerId="ADAL" clId="{38B8A355-E7EE-41F3-9DB8-E74453EB8123}" dt="2024-04-08T13:29:17.125" v="3" actId="2696"/>
          <pc:sldLayoutMkLst>
            <pc:docMk/>
            <pc:sldMasterMk cId="3644033216" sldId="2147483696"/>
            <pc:sldLayoutMk cId="3308143934" sldId="2147483700"/>
          </pc:sldLayoutMkLst>
        </pc:sldLayoutChg>
        <pc:sldLayoutChg chg="del">
          <pc:chgData name="Goncalves, Ruth" userId="90734a03-28fc-4955-954b-c0cdf6806ce1" providerId="ADAL" clId="{38B8A355-E7EE-41F3-9DB8-E74453EB8123}" dt="2024-04-08T13:29:17.125" v="3" actId="2696"/>
          <pc:sldLayoutMkLst>
            <pc:docMk/>
            <pc:sldMasterMk cId="3644033216" sldId="2147483696"/>
            <pc:sldLayoutMk cId="1954553122" sldId="2147483701"/>
          </pc:sldLayoutMkLst>
        </pc:sldLayoutChg>
        <pc:sldLayoutChg chg="del">
          <pc:chgData name="Goncalves, Ruth" userId="90734a03-28fc-4955-954b-c0cdf6806ce1" providerId="ADAL" clId="{38B8A355-E7EE-41F3-9DB8-E74453EB8123}" dt="2024-04-08T13:29:17.125" v="3" actId="2696"/>
          <pc:sldLayoutMkLst>
            <pc:docMk/>
            <pc:sldMasterMk cId="3644033216" sldId="2147483696"/>
            <pc:sldLayoutMk cId="3336027735" sldId="2147483702"/>
          </pc:sldLayoutMkLst>
        </pc:sldLayoutChg>
        <pc:sldLayoutChg chg="del">
          <pc:chgData name="Goncalves, Ruth" userId="90734a03-28fc-4955-954b-c0cdf6806ce1" providerId="ADAL" clId="{38B8A355-E7EE-41F3-9DB8-E74453EB8123}" dt="2024-04-08T13:29:17.125" v="3" actId="2696"/>
          <pc:sldLayoutMkLst>
            <pc:docMk/>
            <pc:sldMasterMk cId="3644033216" sldId="2147483696"/>
            <pc:sldLayoutMk cId="4166749130" sldId="2147483703"/>
          </pc:sldLayoutMkLst>
        </pc:sldLayoutChg>
        <pc:sldLayoutChg chg="del">
          <pc:chgData name="Goncalves, Ruth" userId="90734a03-28fc-4955-954b-c0cdf6806ce1" providerId="ADAL" clId="{38B8A355-E7EE-41F3-9DB8-E74453EB8123}" dt="2024-04-08T13:29:17.125" v="3" actId="2696"/>
          <pc:sldLayoutMkLst>
            <pc:docMk/>
            <pc:sldMasterMk cId="3644033216" sldId="2147483696"/>
            <pc:sldLayoutMk cId="200044774" sldId="2147483704"/>
          </pc:sldLayoutMkLst>
        </pc:sldLayoutChg>
        <pc:sldLayoutChg chg="del">
          <pc:chgData name="Goncalves, Ruth" userId="90734a03-28fc-4955-954b-c0cdf6806ce1" providerId="ADAL" clId="{38B8A355-E7EE-41F3-9DB8-E74453EB8123}" dt="2024-04-08T13:29:17.125" v="3" actId="2696"/>
          <pc:sldLayoutMkLst>
            <pc:docMk/>
            <pc:sldMasterMk cId="3644033216" sldId="2147483696"/>
            <pc:sldLayoutMk cId="2569211520" sldId="2147483705"/>
          </pc:sldLayoutMkLst>
        </pc:sldLayoutChg>
        <pc:sldLayoutChg chg="del">
          <pc:chgData name="Goncalves, Ruth" userId="90734a03-28fc-4955-954b-c0cdf6806ce1" providerId="ADAL" clId="{38B8A355-E7EE-41F3-9DB8-E74453EB8123}" dt="2024-04-08T13:29:17.125" v="3" actId="2696"/>
          <pc:sldLayoutMkLst>
            <pc:docMk/>
            <pc:sldMasterMk cId="3644033216" sldId="2147483696"/>
            <pc:sldLayoutMk cId="1938269536" sldId="2147483706"/>
          </pc:sldLayoutMkLst>
        </pc:sldLayoutChg>
        <pc:sldLayoutChg chg="del">
          <pc:chgData name="Goncalves, Ruth" userId="90734a03-28fc-4955-954b-c0cdf6806ce1" providerId="ADAL" clId="{38B8A355-E7EE-41F3-9DB8-E74453EB8123}" dt="2024-04-08T13:29:17.125" v="3" actId="2696"/>
          <pc:sldLayoutMkLst>
            <pc:docMk/>
            <pc:sldMasterMk cId="3644033216" sldId="2147483696"/>
            <pc:sldLayoutMk cId="2233638820" sldId="2147483707"/>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A7CCEE-02B0-4C1C-8566-34680DA10AB8}"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89ADA2AF-AF23-4F67-B512-45E3BB9B0F93}">
      <dgm:prSet/>
      <dgm:spPr/>
      <dgm:t>
        <a:bodyPr/>
        <a:lstStyle/>
        <a:p>
          <a:r>
            <a:rPr lang="en-US" dirty="0"/>
            <a:t>A Section 42 Enquiry requires agencies to cooperate with the enquiry by law and share information as required.</a:t>
          </a:r>
        </a:p>
      </dgm:t>
    </dgm:pt>
    <dgm:pt modelId="{86EED427-2695-444B-BF70-BDC55E6359FB}" type="parTrans" cxnId="{A594001F-58D3-43CD-92D5-66B8E113971D}">
      <dgm:prSet/>
      <dgm:spPr/>
      <dgm:t>
        <a:bodyPr/>
        <a:lstStyle/>
        <a:p>
          <a:endParaRPr lang="en-US"/>
        </a:p>
      </dgm:t>
    </dgm:pt>
    <dgm:pt modelId="{F8783397-F60A-4CD5-B477-65B701737B21}" type="sibTrans" cxnId="{A594001F-58D3-43CD-92D5-66B8E113971D}">
      <dgm:prSet/>
      <dgm:spPr/>
      <dgm:t>
        <a:bodyPr/>
        <a:lstStyle/>
        <a:p>
          <a:endParaRPr lang="en-US"/>
        </a:p>
      </dgm:t>
    </dgm:pt>
    <dgm:pt modelId="{901BF2B3-4BD0-4AA9-9BCC-CB546A66F2F8}">
      <dgm:prSet/>
      <dgm:spPr/>
      <dgm:t>
        <a:bodyPr/>
        <a:lstStyle/>
        <a:p>
          <a:r>
            <a:rPr lang="en-GB" dirty="0"/>
            <a:t>When the local authority receives a safeguarding concern, it will initially check if any action is needed to ensure that the adult is safe, and to address immediate risks. </a:t>
          </a:r>
        </a:p>
      </dgm:t>
    </dgm:pt>
    <dgm:pt modelId="{9542AE7F-742B-44AB-A438-570A477D159C}" type="parTrans" cxnId="{EC1E3356-C1F1-48B1-9C1B-58646F7A609C}">
      <dgm:prSet/>
      <dgm:spPr/>
      <dgm:t>
        <a:bodyPr/>
        <a:lstStyle/>
        <a:p>
          <a:endParaRPr lang="en-US"/>
        </a:p>
      </dgm:t>
    </dgm:pt>
    <dgm:pt modelId="{61D571CB-0D6A-4BB8-A9A3-97FF5986D227}" type="sibTrans" cxnId="{EC1E3356-C1F1-48B1-9C1B-58646F7A609C}">
      <dgm:prSet/>
      <dgm:spPr/>
      <dgm:t>
        <a:bodyPr/>
        <a:lstStyle/>
        <a:p>
          <a:endParaRPr lang="en-US"/>
        </a:p>
      </dgm:t>
    </dgm:pt>
    <dgm:pt modelId="{5AE9CE0C-A309-47A1-86BA-190BCA97737A}">
      <dgm:prSet/>
      <dgm:spPr/>
      <dgm:t>
        <a:bodyPr/>
        <a:lstStyle/>
        <a:p>
          <a:r>
            <a:rPr lang="en-GB" dirty="0"/>
            <a:t>The priority should always be to ensure the safety and well-being of the adult. However, this should be carefully balanced with the adult’s views and wishes and any risks to others. The adult should experience the safeguarding process as empowering and supportive.</a:t>
          </a:r>
          <a:endParaRPr lang="en-US" dirty="0"/>
        </a:p>
      </dgm:t>
    </dgm:pt>
    <dgm:pt modelId="{15B81229-0C87-490D-B684-BA07C0D97077}" type="parTrans" cxnId="{54DDA38B-88D7-4FC7-BC4C-06BEB8FE430D}">
      <dgm:prSet/>
      <dgm:spPr/>
      <dgm:t>
        <a:bodyPr/>
        <a:lstStyle/>
        <a:p>
          <a:endParaRPr lang="en-US"/>
        </a:p>
      </dgm:t>
    </dgm:pt>
    <dgm:pt modelId="{7BB01865-230A-49B5-88DF-CC2F077C9A8D}" type="sibTrans" cxnId="{54DDA38B-88D7-4FC7-BC4C-06BEB8FE430D}">
      <dgm:prSet/>
      <dgm:spPr/>
      <dgm:t>
        <a:bodyPr/>
        <a:lstStyle/>
        <a:p>
          <a:endParaRPr lang="en-US"/>
        </a:p>
      </dgm:t>
    </dgm:pt>
    <dgm:pt modelId="{2FC417B6-9F1D-4D8E-8CD6-F53C58C62608}">
      <dgm:prSet/>
      <dgm:spPr/>
      <dgm:t>
        <a:bodyPr/>
        <a:lstStyle/>
        <a:p>
          <a:r>
            <a:rPr lang="en-GB" dirty="0"/>
            <a:t>The specific objectives of an enquiry are to, where possible:</a:t>
          </a:r>
        </a:p>
        <a:p>
          <a:r>
            <a:rPr lang="en-US" dirty="0"/>
            <a:t>* Establish facts.</a:t>
          </a:r>
        </a:p>
        <a:p>
          <a:r>
            <a:rPr lang="en-US" dirty="0"/>
            <a:t>* Ascertain the adult’s views, wishes and desired outcomes.</a:t>
          </a:r>
        </a:p>
        <a:p>
          <a:r>
            <a:rPr lang="en-GB" dirty="0"/>
            <a:t>* Protect the adult from abuse or neglect, in accordance with their wishes</a:t>
          </a:r>
        </a:p>
        <a:p>
          <a:r>
            <a:rPr lang="en-GB" dirty="0"/>
            <a:t>* Assess the needs of the adult for protection and support and how these might be met</a:t>
          </a:r>
        </a:p>
        <a:p>
          <a:r>
            <a:rPr lang="en-GB" dirty="0"/>
            <a:t>* Make decisions as to what action should be taken with regard to the person or organisation thought to be the cause of risk.</a:t>
          </a:r>
        </a:p>
        <a:p>
          <a:r>
            <a:rPr lang="en-GB" dirty="0"/>
            <a:t>* Enable the adult to achieve resolution and recovery</a:t>
          </a:r>
        </a:p>
      </dgm:t>
    </dgm:pt>
    <dgm:pt modelId="{1A74CE15-6E64-4B72-805E-59140888EF5D}" type="parTrans" cxnId="{19353C5C-F271-4DE0-A94B-7297EBE7EED5}">
      <dgm:prSet/>
      <dgm:spPr/>
      <dgm:t>
        <a:bodyPr/>
        <a:lstStyle/>
        <a:p>
          <a:endParaRPr lang="en-GB"/>
        </a:p>
      </dgm:t>
    </dgm:pt>
    <dgm:pt modelId="{62E7DF74-EBD2-4D6F-8D67-088D3CAA68D7}" type="sibTrans" cxnId="{19353C5C-F271-4DE0-A94B-7297EBE7EED5}">
      <dgm:prSet/>
      <dgm:spPr/>
      <dgm:t>
        <a:bodyPr/>
        <a:lstStyle/>
        <a:p>
          <a:endParaRPr lang="en-GB"/>
        </a:p>
      </dgm:t>
    </dgm:pt>
    <dgm:pt modelId="{BC58823E-33B5-41B3-875F-5765B596FFF6}" type="pres">
      <dgm:prSet presAssocID="{2CA7CCEE-02B0-4C1C-8566-34680DA10AB8}" presName="linear" presStyleCnt="0">
        <dgm:presLayoutVars>
          <dgm:animLvl val="lvl"/>
          <dgm:resizeHandles val="exact"/>
        </dgm:presLayoutVars>
      </dgm:prSet>
      <dgm:spPr/>
    </dgm:pt>
    <dgm:pt modelId="{257F8180-51C7-4B47-AD86-0D9B3E8F5635}" type="pres">
      <dgm:prSet presAssocID="{89ADA2AF-AF23-4F67-B512-45E3BB9B0F93}" presName="parentText" presStyleLbl="node1" presStyleIdx="0" presStyleCnt="4" custScaleY="26262">
        <dgm:presLayoutVars>
          <dgm:chMax val="0"/>
          <dgm:bulletEnabled val="1"/>
        </dgm:presLayoutVars>
      </dgm:prSet>
      <dgm:spPr/>
    </dgm:pt>
    <dgm:pt modelId="{F8B284CB-D04B-463C-BCC4-0C52E7462597}" type="pres">
      <dgm:prSet presAssocID="{F8783397-F60A-4CD5-B477-65B701737B21}" presName="spacer" presStyleCnt="0"/>
      <dgm:spPr/>
    </dgm:pt>
    <dgm:pt modelId="{63337D61-5BB6-4FA4-B1E9-5896EDE6A9A3}" type="pres">
      <dgm:prSet presAssocID="{901BF2B3-4BD0-4AA9-9BCC-CB546A66F2F8}" presName="parentText" presStyleLbl="node1" presStyleIdx="1" presStyleCnt="4" custScaleY="28240">
        <dgm:presLayoutVars>
          <dgm:chMax val="0"/>
          <dgm:bulletEnabled val="1"/>
        </dgm:presLayoutVars>
      </dgm:prSet>
      <dgm:spPr/>
    </dgm:pt>
    <dgm:pt modelId="{7709097F-C47A-444F-8A62-FC9EBB476359}" type="pres">
      <dgm:prSet presAssocID="{61D571CB-0D6A-4BB8-A9A3-97FF5986D227}" presName="spacer" presStyleCnt="0"/>
      <dgm:spPr/>
    </dgm:pt>
    <dgm:pt modelId="{8DF4BC7B-A06A-4167-8A0B-8D4199F73C6E}" type="pres">
      <dgm:prSet presAssocID="{5AE9CE0C-A309-47A1-86BA-190BCA97737A}" presName="parentText" presStyleLbl="node1" presStyleIdx="2" presStyleCnt="4" custScaleY="32193">
        <dgm:presLayoutVars>
          <dgm:chMax val="0"/>
          <dgm:bulletEnabled val="1"/>
        </dgm:presLayoutVars>
      </dgm:prSet>
      <dgm:spPr/>
    </dgm:pt>
    <dgm:pt modelId="{8D9DF55E-6449-4AD8-AFA1-60882E6D670D}" type="pres">
      <dgm:prSet presAssocID="{7BB01865-230A-49B5-88DF-CC2F077C9A8D}" presName="spacer" presStyleCnt="0"/>
      <dgm:spPr/>
    </dgm:pt>
    <dgm:pt modelId="{1F47F907-1A31-4DEF-8344-D6D3478A39A3}" type="pres">
      <dgm:prSet presAssocID="{2FC417B6-9F1D-4D8E-8CD6-F53C58C62608}" presName="parentText" presStyleLbl="node1" presStyleIdx="3" presStyleCnt="4">
        <dgm:presLayoutVars>
          <dgm:chMax val="0"/>
          <dgm:bulletEnabled val="1"/>
        </dgm:presLayoutVars>
      </dgm:prSet>
      <dgm:spPr/>
    </dgm:pt>
  </dgm:ptLst>
  <dgm:cxnLst>
    <dgm:cxn modelId="{A594001F-58D3-43CD-92D5-66B8E113971D}" srcId="{2CA7CCEE-02B0-4C1C-8566-34680DA10AB8}" destId="{89ADA2AF-AF23-4F67-B512-45E3BB9B0F93}" srcOrd="0" destOrd="0" parTransId="{86EED427-2695-444B-BF70-BDC55E6359FB}" sibTransId="{F8783397-F60A-4CD5-B477-65B701737B21}"/>
    <dgm:cxn modelId="{C2634737-3775-42F0-99C9-414FD4469AF4}" type="presOf" srcId="{2FC417B6-9F1D-4D8E-8CD6-F53C58C62608}" destId="{1F47F907-1A31-4DEF-8344-D6D3478A39A3}" srcOrd="0" destOrd="0" presId="urn:microsoft.com/office/officeart/2005/8/layout/vList2"/>
    <dgm:cxn modelId="{19353C5C-F271-4DE0-A94B-7297EBE7EED5}" srcId="{2CA7CCEE-02B0-4C1C-8566-34680DA10AB8}" destId="{2FC417B6-9F1D-4D8E-8CD6-F53C58C62608}" srcOrd="3" destOrd="0" parTransId="{1A74CE15-6E64-4B72-805E-59140888EF5D}" sibTransId="{62E7DF74-EBD2-4D6F-8D67-088D3CAA68D7}"/>
    <dgm:cxn modelId="{EC1E3356-C1F1-48B1-9C1B-58646F7A609C}" srcId="{2CA7CCEE-02B0-4C1C-8566-34680DA10AB8}" destId="{901BF2B3-4BD0-4AA9-9BCC-CB546A66F2F8}" srcOrd="1" destOrd="0" parTransId="{9542AE7F-742B-44AB-A438-570A477D159C}" sibTransId="{61D571CB-0D6A-4BB8-A9A3-97FF5986D227}"/>
    <dgm:cxn modelId="{54DDA38B-88D7-4FC7-BC4C-06BEB8FE430D}" srcId="{2CA7CCEE-02B0-4C1C-8566-34680DA10AB8}" destId="{5AE9CE0C-A309-47A1-86BA-190BCA97737A}" srcOrd="2" destOrd="0" parTransId="{15B81229-0C87-490D-B684-BA07C0D97077}" sibTransId="{7BB01865-230A-49B5-88DF-CC2F077C9A8D}"/>
    <dgm:cxn modelId="{90F4FB9B-7D53-4C70-9C2D-ED7996DD00DF}" type="presOf" srcId="{901BF2B3-4BD0-4AA9-9BCC-CB546A66F2F8}" destId="{63337D61-5BB6-4FA4-B1E9-5896EDE6A9A3}" srcOrd="0" destOrd="0" presId="urn:microsoft.com/office/officeart/2005/8/layout/vList2"/>
    <dgm:cxn modelId="{4CC5E4A3-DF78-4F38-AD84-01FF810AA03A}" type="presOf" srcId="{2CA7CCEE-02B0-4C1C-8566-34680DA10AB8}" destId="{BC58823E-33B5-41B3-875F-5765B596FFF6}" srcOrd="0" destOrd="0" presId="urn:microsoft.com/office/officeart/2005/8/layout/vList2"/>
    <dgm:cxn modelId="{3C2872CE-9905-4220-9690-A2D5F0AC0C73}" type="presOf" srcId="{89ADA2AF-AF23-4F67-B512-45E3BB9B0F93}" destId="{257F8180-51C7-4B47-AD86-0D9B3E8F5635}" srcOrd="0" destOrd="0" presId="urn:microsoft.com/office/officeart/2005/8/layout/vList2"/>
    <dgm:cxn modelId="{83B29ED4-7939-4C56-909E-D7FB5104F4C7}" type="presOf" srcId="{5AE9CE0C-A309-47A1-86BA-190BCA97737A}" destId="{8DF4BC7B-A06A-4167-8A0B-8D4199F73C6E}" srcOrd="0" destOrd="0" presId="urn:microsoft.com/office/officeart/2005/8/layout/vList2"/>
    <dgm:cxn modelId="{69029B47-CDC6-4225-985D-7793BEF08B8A}" type="presParOf" srcId="{BC58823E-33B5-41B3-875F-5765B596FFF6}" destId="{257F8180-51C7-4B47-AD86-0D9B3E8F5635}" srcOrd="0" destOrd="0" presId="urn:microsoft.com/office/officeart/2005/8/layout/vList2"/>
    <dgm:cxn modelId="{7DD1A471-3698-4FC3-A732-953F35657BC0}" type="presParOf" srcId="{BC58823E-33B5-41B3-875F-5765B596FFF6}" destId="{F8B284CB-D04B-463C-BCC4-0C52E7462597}" srcOrd="1" destOrd="0" presId="urn:microsoft.com/office/officeart/2005/8/layout/vList2"/>
    <dgm:cxn modelId="{B13DD180-8609-49B5-94B7-84D753B90FD8}" type="presParOf" srcId="{BC58823E-33B5-41B3-875F-5765B596FFF6}" destId="{63337D61-5BB6-4FA4-B1E9-5896EDE6A9A3}" srcOrd="2" destOrd="0" presId="urn:microsoft.com/office/officeart/2005/8/layout/vList2"/>
    <dgm:cxn modelId="{158E0390-F1CD-4533-A1F9-D2B97018FC94}" type="presParOf" srcId="{BC58823E-33B5-41B3-875F-5765B596FFF6}" destId="{7709097F-C47A-444F-8A62-FC9EBB476359}" srcOrd="3" destOrd="0" presId="urn:microsoft.com/office/officeart/2005/8/layout/vList2"/>
    <dgm:cxn modelId="{2575FBDE-E9ED-4EFE-BCB7-7660EB265C10}" type="presParOf" srcId="{BC58823E-33B5-41B3-875F-5765B596FFF6}" destId="{8DF4BC7B-A06A-4167-8A0B-8D4199F73C6E}" srcOrd="4" destOrd="0" presId="urn:microsoft.com/office/officeart/2005/8/layout/vList2"/>
    <dgm:cxn modelId="{995E3621-9385-4060-8466-1EA2B2B4F323}" type="presParOf" srcId="{BC58823E-33B5-41B3-875F-5765B596FFF6}" destId="{8D9DF55E-6449-4AD8-AFA1-60882E6D670D}" srcOrd="5" destOrd="0" presId="urn:microsoft.com/office/officeart/2005/8/layout/vList2"/>
    <dgm:cxn modelId="{9FDEFE8B-CE13-4A19-936B-2613D37D7D74}" type="presParOf" srcId="{BC58823E-33B5-41B3-875F-5765B596FFF6}" destId="{1F47F907-1A31-4DEF-8344-D6D3478A39A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38B44B-6530-4CE3-B71E-99C7E2CB9525}" type="doc">
      <dgm:prSet loTypeId="urn:microsoft.com/office/officeart/2005/8/layout/default" loCatId="list" qsTypeId="urn:microsoft.com/office/officeart/2005/8/quickstyle/simple1" qsCatId="simple" csTypeId="urn:microsoft.com/office/officeart/2005/8/colors/accent0_3" csCatId="mainScheme"/>
      <dgm:spPr/>
      <dgm:t>
        <a:bodyPr/>
        <a:lstStyle/>
        <a:p>
          <a:endParaRPr lang="en-US"/>
        </a:p>
      </dgm:t>
    </dgm:pt>
    <dgm:pt modelId="{B0524C92-8AF0-407E-9AE9-303B2788EFC1}">
      <dgm:prSet/>
      <dgm:spPr/>
      <dgm:t>
        <a:bodyPr/>
        <a:lstStyle/>
        <a:p>
          <a:r>
            <a:rPr lang="en-GB"/>
            <a:t>Keep the person at the centre of the process and any decisions being made</a:t>
          </a:r>
          <a:endParaRPr lang="en-US"/>
        </a:p>
      </dgm:t>
    </dgm:pt>
    <dgm:pt modelId="{FD9EF56C-091C-4DE4-8586-5132FE7E5469}" type="parTrans" cxnId="{7EB5BD89-B65D-48F1-B964-210971E47572}">
      <dgm:prSet/>
      <dgm:spPr/>
      <dgm:t>
        <a:bodyPr/>
        <a:lstStyle/>
        <a:p>
          <a:endParaRPr lang="en-US"/>
        </a:p>
      </dgm:t>
    </dgm:pt>
    <dgm:pt modelId="{882F7148-6CC1-46A7-A3E4-1288AE4D4C11}" type="sibTrans" cxnId="{7EB5BD89-B65D-48F1-B964-210971E47572}">
      <dgm:prSet/>
      <dgm:spPr/>
      <dgm:t>
        <a:bodyPr/>
        <a:lstStyle/>
        <a:p>
          <a:endParaRPr lang="en-US"/>
        </a:p>
      </dgm:t>
    </dgm:pt>
    <dgm:pt modelId="{423C23A4-239B-44CE-8CD9-0D2D50EAE36D}">
      <dgm:prSet/>
      <dgm:spPr/>
      <dgm:t>
        <a:bodyPr/>
        <a:lstStyle/>
        <a:p>
          <a:r>
            <a:rPr lang="en-GB"/>
            <a:t>What are the wishes and expectations of the adult and what outcome are they seeking.</a:t>
          </a:r>
          <a:endParaRPr lang="en-US"/>
        </a:p>
      </dgm:t>
    </dgm:pt>
    <dgm:pt modelId="{11C5A602-46FA-4754-A47D-3FA59624A42C}" type="parTrans" cxnId="{C60D94AE-85A0-46B5-BCB4-B5150BE8A8B2}">
      <dgm:prSet/>
      <dgm:spPr/>
      <dgm:t>
        <a:bodyPr/>
        <a:lstStyle/>
        <a:p>
          <a:endParaRPr lang="en-US"/>
        </a:p>
      </dgm:t>
    </dgm:pt>
    <dgm:pt modelId="{D73BCBFB-7F76-40DE-8D5D-0E10008CCD44}" type="sibTrans" cxnId="{C60D94AE-85A0-46B5-BCB4-B5150BE8A8B2}">
      <dgm:prSet/>
      <dgm:spPr/>
      <dgm:t>
        <a:bodyPr/>
        <a:lstStyle/>
        <a:p>
          <a:endParaRPr lang="en-US"/>
        </a:p>
      </dgm:t>
    </dgm:pt>
    <dgm:pt modelId="{CCC95395-96DD-47B5-B8B3-8A02237352C8}">
      <dgm:prSet/>
      <dgm:spPr/>
      <dgm:t>
        <a:bodyPr/>
        <a:lstStyle/>
        <a:p>
          <a:r>
            <a:rPr lang="en-GB"/>
            <a:t>What are the expectations of the organisation</a:t>
          </a:r>
          <a:endParaRPr lang="en-US"/>
        </a:p>
      </dgm:t>
    </dgm:pt>
    <dgm:pt modelId="{EA66BC17-26B1-48CE-BF9B-0B7A9191158C}" type="parTrans" cxnId="{AD327656-F7B3-45B5-BAF2-F9E24DD0E476}">
      <dgm:prSet/>
      <dgm:spPr/>
      <dgm:t>
        <a:bodyPr/>
        <a:lstStyle/>
        <a:p>
          <a:endParaRPr lang="en-US"/>
        </a:p>
      </dgm:t>
    </dgm:pt>
    <dgm:pt modelId="{C7D46C97-349F-4C4B-B4B7-16F28C8EC2F0}" type="sibTrans" cxnId="{AD327656-F7B3-45B5-BAF2-F9E24DD0E476}">
      <dgm:prSet/>
      <dgm:spPr/>
      <dgm:t>
        <a:bodyPr/>
        <a:lstStyle/>
        <a:p>
          <a:endParaRPr lang="en-US"/>
        </a:p>
      </dgm:t>
    </dgm:pt>
    <dgm:pt modelId="{83A9839A-5277-4021-8BA2-E5A7D8A517C0}">
      <dgm:prSet/>
      <dgm:spPr/>
      <dgm:t>
        <a:bodyPr/>
        <a:lstStyle/>
        <a:p>
          <a:r>
            <a:rPr lang="en-GB"/>
            <a:t>Sign posting and referral options</a:t>
          </a:r>
          <a:endParaRPr lang="en-US"/>
        </a:p>
      </dgm:t>
    </dgm:pt>
    <dgm:pt modelId="{AC5B1C49-E607-4130-BB48-80865095669F}" type="parTrans" cxnId="{7689ED1F-B91F-4225-A017-BF11D17F11FA}">
      <dgm:prSet/>
      <dgm:spPr/>
      <dgm:t>
        <a:bodyPr/>
        <a:lstStyle/>
        <a:p>
          <a:endParaRPr lang="en-US"/>
        </a:p>
      </dgm:t>
    </dgm:pt>
    <dgm:pt modelId="{46599CBD-63D6-4320-9ADE-223A2D9A7207}" type="sibTrans" cxnId="{7689ED1F-B91F-4225-A017-BF11D17F11FA}">
      <dgm:prSet/>
      <dgm:spPr/>
      <dgm:t>
        <a:bodyPr/>
        <a:lstStyle/>
        <a:p>
          <a:endParaRPr lang="en-US"/>
        </a:p>
      </dgm:t>
    </dgm:pt>
    <dgm:pt modelId="{13802981-3616-4A77-8D06-2E5177A375FD}">
      <dgm:prSet/>
      <dgm:spPr/>
      <dgm:t>
        <a:bodyPr/>
        <a:lstStyle/>
        <a:p>
          <a:r>
            <a:rPr lang="en-GB"/>
            <a:t>Be professionally curious</a:t>
          </a:r>
          <a:endParaRPr lang="en-US"/>
        </a:p>
      </dgm:t>
    </dgm:pt>
    <dgm:pt modelId="{60163639-CD24-4D48-9AC0-7A509146D7AE}" type="parTrans" cxnId="{6DCB43C9-7A86-4D19-B4B0-A99C73FD8030}">
      <dgm:prSet/>
      <dgm:spPr/>
      <dgm:t>
        <a:bodyPr/>
        <a:lstStyle/>
        <a:p>
          <a:endParaRPr lang="en-US"/>
        </a:p>
      </dgm:t>
    </dgm:pt>
    <dgm:pt modelId="{3491649B-47BA-4D8A-9348-FD3D1E1BEF02}" type="sibTrans" cxnId="{6DCB43C9-7A86-4D19-B4B0-A99C73FD8030}">
      <dgm:prSet/>
      <dgm:spPr/>
      <dgm:t>
        <a:bodyPr/>
        <a:lstStyle/>
        <a:p>
          <a:endParaRPr lang="en-US"/>
        </a:p>
      </dgm:t>
    </dgm:pt>
    <dgm:pt modelId="{4F56039C-B57B-41B7-A19A-A950ED53EA58}">
      <dgm:prSet/>
      <dgm:spPr/>
      <dgm:t>
        <a:bodyPr/>
        <a:lstStyle/>
        <a:p>
          <a:r>
            <a:rPr lang="en-GB"/>
            <a:t>Other multi agency interventions</a:t>
          </a:r>
          <a:endParaRPr lang="en-US"/>
        </a:p>
      </dgm:t>
    </dgm:pt>
    <dgm:pt modelId="{A59BF70B-649B-42F1-9478-E14DEBE184B4}" type="parTrans" cxnId="{F420EDC3-B4EA-4B45-A377-8AF49A18EA82}">
      <dgm:prSet/>
      <dgm:spPr/>
      <dgm:t>
        <a:bodyPr/>
        <a:lstStyle/>
        <a:p>
          <a:endParaRPr lang="en-US"/>
        </a:p>
      </dgm:t>
    </dgm:pt>
    <dgm:pt modelId="{F9C8AE56-E28D-49E1-BD6A-323CDD85AAEE}" type="sibTrans" cxnId="{F420EDC3-B4EA-4B45-A377-8AF49A18EA82}">
      <dgm:prSet/>
      <dgm:spPr/>
      <dgm:t>
        <a:bodyPr/>
        <a:lstStyle/>
        <a:p>
          <a:endParaRPr lang="en-US"/>
        </a:p>
      </dgm:t>
    </dgm:pt>
    <dgm:pt modelId="{A392B4C8-E7CA-4192-8EA8-63D1BFB9DF5E}">
      <dgm:prSet/>
      <dgm:spPr/>
      <dgm:t>
        <a:bodyPr/>
        <a:lstStyle/>
        <a:p>
          <a:r>
            <a:rPr lang="en-GB"/>
            <a:t>What’s already in place</a:t>
          </a:r>
          <a:endParaRPr lang="en-US"/>
        </a:p>
      </dgm:t>
    </dgm:pt>
    <dgm:pt modelId="{52E27EB2-7A22-488B-A571-53E0524154EC}" type="parTrans" cxnId="{5831CFB1-A96D-40A8-92C8-4EDD6FDB30AD}">
      <dgm:prSet/>
      <dgm:spPr/>
      <dgm:t>
        <a:bodyPr/>
        <a:lstStyle/>
        <a:p>
          <a:endParaRPr lang="en-US"/>
        </a:p>
      </dgm:t>
    </dgm:pt>
    <dgm:pt modelId="{8898E505-0953-4EC5-8889-E95CB51B3A14}" type="sibTrans" cxnId="{5831CFB1-A96D-40A8-92C8-4EDD6FDB30AD}">
      <dgm:prSet/>
      <dgm:spPr/>
      <dgm:t>
        <a:bodyPr/>
        <a:lstStyle/>
        <a:p>
          <a:endParaRPr lang="en-US"/>
        </a:p>
      </dgm:t>
    </dgm:pt>
    <dgm:pt modelId="{4BBF68A7-EB9A-40CF-A759-1FFCFCBFAA53}">
      <dgm:prSet/>
      <dgm:spPr/>
      <dgm:t>
        <a:bodyPr/>
        <a:lstStyle/>
        <a:p>
          <a:r>
            <a:rPr lang="en-GB"/>
            <a:t>Importance of early intervention even if it hasn’t ‘got that bad’ yet</a:t>
          </a:r>
          <a:endParaRPr lang="en-US"/>
        </a:p>
      </dgm:t>
    </dgm:pt>
    <dgm:pt modelId="{51464034-531F-4C6F-90AF-BABD4304EBA5}" type="parTrans" cxnId="{7F4C0FBA-A62C-4A0C-8154-6E8471FDF098}">
      <dgm:prSet/>
      <dgm:spPr/>
      <dgm:t>
        <a:bodyPr/>
        <a:lstStyle/>
        <a:p>
          <a:endParaRPr lang="en-US"/>
        </a:p>
      </dgm:t>
    </dgm:pt>
    <dgm:pt modelId="{92D0A7B7-1365-4A38-9D25-B9AB07F4AAAD}" type="sibTrans" cxnId="{7F4C0FBA-A62C-4A0C-8154-6E8471FDF098}">
      <dgm:prSet/>
      <dgm:spPr/>
      <dgm:t>
        <a:bodyPr/>
        <a:lstStyle/>
        <a:p>
          <a:endParaRPr lang="en-US"/>
        </a:p>
      </dgm:t>
    </dgm:pt>
    <dgm:pt modelId="{F4C2CC0F-C62E-4C5A-BF0D-D3A3944255DF}" type="pres">
      <dgm:prSet presAssocID="{8538B44B-6530-4CE3-B71E-99C7E2CB9525}" presName="diagram" presStyleCnt="0">
        <dgm:presLayoutVars>
          <dgm:dir/>
          <dgm:resizeHandles val="exact"/>
        </dgm:presLayoutVars>
      </dgm:prSet>
      <dgm:spPr/>
    </dgm:pt>
    <dgm:pt modelId="{CD6967BF-0FFF-4243-9B5B-8BAC848A1F82}" type="pres">
      <dgm:prSet presAssocID="{B0524C92-8AF0-407E-9AE9-303B2788EFC1}" presName="node" presStyleLbl="node1" presStyleIdx="0" presStyleCnt="8">
        <dgm:presLayoutVars>
          <dgm:bulletEnabled val="1"/>
        </dgm:presLayoutVars>
      </dgm:prSet>
      <dgm:spPr/>
    </dgm:pt>
    <dgm:pt modelId="{463975F8-CC33-49CA-91EA-7BF6675C77A0}" type="pres">
      <dgm:prSet presAssocID="{882F7148-6CC1-46A7-A3E4-1288AE4D4C11}" presName="sibTrans" presStyleCnt="0"/>
      <dgm:spPr/>
    </dgm:pt>
    <dgm:pt modelId="{6705BA32-93FB-4297-905B-CA1B8A264938}" type="pres">
      <dgm:prSet presAssocID="{423C23A4-239B-44CE-8CD9-0D2D50EAE36D}" presName="node" presStyleLbl="node1" presStyleIdx="1" presStyleCnt="8">
        <dgm:presLayoutVars>
          <dgm:bulletEnabled val="1"/>
        </dgm:presLayoutVars>
      </dgm:prSet>
      <dgm:spPr/>
    </dgm:pt>
    <dgm:pt modelId="{C6C7C3BE-6A3C-4552-ADCE-9B53283AB9C9}" type="pres">
      <dgm:prSet presAssocID="{D73BCBFB-7F76-40DE-8D5D-0E10008CCD44}" presName="sibTrans" presStyleCnt="0"/>
      <dgm:spPr/>
    </dgm:pt>
    <dgm:pt modelId="{351F0F7B-EC01-4CAF-AD40-ACBCEF9B8279}" type="pres">
      <dgm:prSet presAssocID="{CCC95395-96DD-47B5-B8B3-8A02237352C8}" presName="node" presStyleLbl="node1" presStyleIdx="2" presStyleCnt="8">
        <dgm:presLayoutVars>
          <dgm:bulletEnabled val="1"/>
        </dgm:presLayoutVars>
      </dgm:prSet>
      <dgm:spPr/>
    </dgm:pt>
    <dgm:pt modelId="{AB926908-B853-406B-86FF-865948490356}" type="pres">
      <dgm:prSet presAssocID="{C7D46C97-349F-4C4B-B4B7-16F28C8EC2F0}" presName="sibTrans" presStyleCnt="0"/>
      <dgm:spPr/>
    </dgm:pt>
    <dgm:pt modelId="{ACC38B94-B4D9-421E-BEB4-8541A7DE27D1}" type="pres">
      <dgm:prSet presAssocID="{83A9839A-5277-4021-8BA2-E5A7D8A517C0}" presName="node" presStyleLbl="node1" presStyleIdx="3" presStyleCnt="8">
        <dgm:presLayoutVars>
          <dgm:bulletEnabled val="1"/>
        </dgm:presLayoutVars>
      </dgm:prSet>
      <dgm:spPr/>
    </dgm:pt>
    <dgm:pt modelId="{08186791-4287-455D-A434-6E41CCAE8D5C}" type="pres">
      <dgm:prSet presAssocID="{46599CBD-63D6-4320-9ADE-223A2D9A7207}" presName="sibTrans" presStyleCnt="0"/>
      <dgm:spPr/>
    </dgm:pt>
    <dgm:pt modelId="{CA9FF6A3-9A67-4D7E-AA34-7DC963174E8C}" type="pres">
      <dgm:prSet presAssocID="{13802981-3616-4A77-8D06-2E5177A375FD}" presName="node" presStyleLbl="node1" presStyleIdx="4" presStyleCnt="8">
        <dgm:presLayoutVars>
          <dgm:bulletEnabled val="1"/>
        </dgm:presLayoutVars>
      </dgm:prSet>
      <dgm:spPr/>
    </dgm:pt>
    <dgm:pt modelId="{90D3CE33-8863-4588-85EE-28AE9125AF21}" type="pres">
      <dgm:prSet presAssocID="{3491649B-47BA-4D8A-9348-FD3D1E1BEF02}" presName="sibTrans" presStyleCnt="0"/>
      <dgm:spPr/>
    </dgm:pt>
    <dgm:pt modelId="{11986B96-4193-41F1-BF2D-EDFA93CCF0F4}" type="pres">
      <dgm:prSet presAssocID="{4F56039C-B57B-41B7-A19A-A950ED53EA58}" presName="node" presStyleLbl="node1" presStyleIdx="5" presStyleCnt="8">
        <dgm:presLayoutVars>
          <dgm:bulletEnabled val="1"/>
        </dgm:presLayoutVars>
      </dgm:prSet>
      <dgm:spPr/>
    </dgm:pt>
    <dgm:pt modelId="{8C89E14D-EFDC-4347-94FA-6A367FB95A48}" type="pres">
      <dgm:prSet presAssocID="{F9C8AE56-E28D-49E1-BD6A-323CDD85AAEE}" presName="sibTrans" presStyleCnt="0"/>
      <dgm:spPr/>
    </dgm:pt>
    <dgm:pt modelId="{C5399D0D-24BA-4D7B-909D-4D4070AB9240}" type="pres">
      <dgm:prSet presAssocID="{A392B4C8-E7CA-4192-8EA8-63D1BFB9DF5E}" presName="node" presStyleLbl="node1" presStyleIdx="6" presStyleCnt="8">
        <dgm:presLayoutVars>
          <dgm:bulletEnabled val="1"/>
        </dgm:presLayoutVars>
      </dgm:prSet>
      <dgm:spPr/>
    </dgm:pt>
    <dgm:pt modelId="{D78B71CE-03AB-4A56-A25C-2A0AC6674449}" type="pres">
      <dgm:prSet presAssocID="{8898E505-0953-4EC5-8889-E95CB51B3A14}" presName="sibTrans" presStyleCnt="0"/>
      <dgm:spPr/>
    </dgm:pt>
    <dgm:pt modelId="{24B07044-FB9D-444C-89A7-7B9D360A3C41}" type="pres">
      <dgm:prSet presAssocID="{4BBF68A7-EB9A-40CF-A759-1FFCFCBFAA53}" presName="node" presStyleLbl="node1" presStyleIdx="7" presStyleCnt="8">
        <dgm:presLayoutVars>
          <dgm:bulletEnabled val="1"/>
        </dgm:presLayoutVars>
      </dgm:prSet>
      <dgm:spPr/>
    </dgm:pt>
  </dgm:ptLst>
  <dgm:cxnLst>
    <dgm:cxn modelId="{832AD905-FDD0-4841-8B23-901926201B54}" type="presOf" srcId="{13802981-3616-4A77-8D06-2E5177A375FD}" destId="{CA9FF6A3-9A67-4D7E-AA34-7DC963174E8C}" srcOrd="0" destOrd="0" presId="urn:microsoft.com/office/officeart/2005/8/layout/default"/>
    <dgm:cxn modelId="{B9DE3C1A-8E3D-403E-882B-2DF936E5FF10}" type="presOf" srcId="{8538B44B-6530-4CE3-B71E-99C7E2CB9525}" destId="{F4C2CC0F-C62E-4C5A-BF0D-D3A3944255DF}" srcOrd="0" destOrd="0" presId="urn:microsoft.com/office/officeart/2005/8/layout/default"/>
    <dgm:cxn modelId="{7689ED1F-B91F-4225-A017-BF11D17F11FA}" srcId="{8538B44B-6530-4CE3-B71E-99C7E2CB9525}" destId="{83A9839A-5277-4021-8BA2-E5A7D8A517C0}" srcOrd="3" destOrd="0" parTransId="{AC5B1C49-E607-4130-BB48-80865095669F}" sibTransId="{46599CBD-63D6-4320-9ADE-223A2D9A7207}"/>
    <dgm:cxn modelId="{71956B21-9561-4510-8BFC-C77C527513DB}" type="presOf" srcId="{83A9839A-5277-4021-8BA2-E5A7D8A517C0}" destId="{ACC38B94-B4D9-421E-BEB4-8541A7DE27D1}" srcOrd="0" destOrd="0" presId="urn:microsoft.com/office/officeart/2005/8/layout/default"/>
    <dgm:cxn modelId="{79482E66-408A-4B0A-ACCE-5AA243F9BF0E}" type="presOf" srcId="{CCC95395-96DD-47B5-B8B3-8A02237352C8}" destId="{351F0F7B-EC01-4CAF-AD40-ACBCEF9B8279}" srcOrd="0" destOrd="0" presId="urn:microsoft.com/office/officeart/2005/8/layout/default"/>
    <dgm:cxn modelId="{71432869-E97C-4C64-9BE8-4FAA7CF0F14B}" type="presOf" srcId="{A392B4C8-E7CA-4192-8EA8-63D1BFB9DF5E}" destId="{C5399D0D-24BA-4D7B-909D-4D4070AB9240}" srcOrd="0" destOrd="0" presId="urn:microsoft.com/office/officeart/2005/8/layout/default"/>
    <dgm:cxn modelId="{AD327656-F7B3-45B5-BAF2-F9E24DD0E476}" srcId="{8538B44B-6530-4CE3-B71E-99C7E2CB9525}" destId="{CCC95395-96DD-47B5-B8B3-8A02237352C8}" srcOrd="2" destOrd="0" parTransId="{EA66BC17-26B1-48CE-BF9B-0B7A9191158C}" sibTransId="{C7D46C97-349F-4C4B-B4B7-16F28C8EC2F0}"/>
    <dgm:cxn modelId="{7EB5BD89-B65D-48F1-B964-210971E47572}" srcId="{8538B44B-6530-4CE3-B71E-99C7E2CB9525}" destId="{B0524C92-8AF0-407E-9AE9-303B2788EFC1}" srcOrd="0" destOrd="0" parTransId="{FD9EF56C-091C-4DE4-8586-5132FE7E5469}" sibTransId="{882F7148-6CC1-46A7-A3E4-1288AE4D4C11}"/>
    <dgm:cxn modelId="{58022F8A-3281-4A0F-BA00-E1A276122146}" type="presOf" srcId="{B0524C92-8AF0-407E-9AE9-303B2788EFC1}" destId="{CD6967BF-0FFF-4243-9B5B-8BAC848A1F82}" srcOrd="0" destOrd="0" presId="urn:microsoft.com/office/officeart/2005/8/layout/default"/>
    <dgm:cxn modelId="{376BDCA9-BB1F-4FD4-9DD7-6F92639C1269}" type="presOf" srcId="{4F56039C-B57B-41B7-A19A-A950ED53EA58}" destId="{11986B96-4193-41F1-BF2D-EDFA93CCF0F4}" srcOrd="0" destOrd="0" presId="urn:microsoft.com/office/officeart/2005/8/layout/default"/>
    <dgm:cxn modelId="{C60D94AE-85A0-46B5-BCB4-B5150BE8A8B2}" srcId="{8538B44B-6530-4CE3-B71E-99C7E2CB9525}" destId="{423C23A4-239B-44CE-8CD9-0D2D50EAE36D}" srcOrd="1" destOrd="0" parTransId="{11C5A602-46FA-4754-A47D-3FA59624A42C}" sibTransId="{D73BCBFB-7F76-40DE-8D5D-0E10008CCD44}"/>
    <dgm:cxn modelId="{5831CFB1-A96D-40A8-92C8-4EDD6FDB30AD}" srcId="{8538B44B-6530-4CE3-B71E-99C7E2CB9525}" destId="{A392B4C8-E7CA-4192-8EA8-63D1BFB9DF5E}" srcOrd="6" destOrd="0" parTransId="{52E27EB2-7A22-488B-A571-53E0524154EC}" sibTransId="{8898E505-0953-4EC5-8889-E95CB51B3A14}"/>
    <dgm:cxn modelId="{7F4C0FBA-A62C-4A0C-8154-6E8471FDF098}" srcId="{8538B44B-6530-4CE3-B71E-99C7E2CB9525}" destId="{4BBF68A7-EB9A-40CF-A759-1FFCFCBFAA53}" srcOrd="7" destOrd="0" parTransId="{51464034-531F-4C6F-90AF-BABD4304EBA5}" sibTransId="{92D0A7B7-1365-4A38-9D25-B9AB07F4AAAD}"/>
    <dgm:cxn modelId="{F420EDC3-B4EA-4B45-A377-8AF49A18EA82}" srcId="{8538B44B-6530-4CE3-B71E-99C7E2CB9525}" destId="{4F56039C-B57B-41B7-A19A-A950ED53EA58}" srcOrd="5" destOrd="0" parTransId="{A59BF70B-649B-42F1-9478-E14DEBE184B4}" sibTransId="{F9C8AE56-E28D-49E1-BD6A-323CDD85AAEE}"/>
    <dgm:cxn modelId="{6DCB43C9-7A86-4D19-B4B0-A99C73FD8030}" srcId="{8538B44B-6530-4CE3-B71E-99C7E2CB9525}" destId="{13802981-3616-4A77-8D06-2E5177A375FD}" srcOrd="4" destOrd="0" parTransId="{60163639-CD24-4D48-9AC0-7A509146D7AE}" sibTransId="{3491649B-47BA-4D8A-9348-FD3D1E1BEF02}"/>
    <dgm:cxn modelId="{538C59EB-88F6-4339-B60E-C9F7A2F2A6C9}" type="presOf" srcId="{4BBF68A7-EB9A-40CF-A759-1FFCFCBFAA53}" destId="{24B07044-FB9D-444C-89A7-7B9D360A3C41}" srcOrd="0" destOrd="0" presId="urn:microsoft.com/office/officeart/2005/8/layout/default"/>
    <dgm:cxn modelId="{E5785FF3-7471-4A13-AD94-144FD82CCF91}" type="presOf" srcId="{423C23A4-239B-44CE-8CD9-0D2D50EAE36D}" destId="{6705BA32-93FB-4297-905B-CA1B8A264938}" srcOrd="0" destOrd="0" presId="urn:microsoft.com/office/officeart/2005/8/layout/default"/>
    <dgm:cxn modelId="{84A8D397-9BCA-40F1-90B8-227C2EB851D8}" type="presParOf" srcId="{F4C2CC0F-C62E-4C5A-BF0D-D3A3944255DF}" destId="{CD6967BF-0FFF-4243-9B5B-8BAC848A1F82}" srcOrd="0" destOrd="0" presId="urn:microsoft.com/office/officeart/2005/8/layout/default"/>
    <dgm:cxn modelId="{9DCF3957-C1AE-488F-BF24-369147A35F3A}" type="presParOf" srcId="{F4C2CC0F-C62E-4C5A-BF0D-D3A3944255DF}" destId="{463975F8-CC33-49CA-91EA-7BF6675C77A0}" srcOrd="1" destOrd="0" presId="urn:microsoft.com/office/officeart/2005/8/layout/default"/>
    <dgm:cxn modelId="{6CDAD0A8-2CC2-49E7-8D3F-FD570A3CC807}" type="presParOf" srcId="{F4C2CC0F-C62E-4C5A-BF0D-D3A3944255DF}" destId="{6705BA32-93FB-4297-905B-CA1B8A264938}" srcOrd="2" destOrd="0" presId="urn:microsoft.com/office/officeart/2005/8/layout/default"/>
    <dgm:cxn modelId="{308991D8-290A-42F8-BD44-5253422C38C3}" type="presParOf" srcId="{F4C2CC0F-C62E-4C5A-BF0D-D3A3944255DF}" destId="{C6C7C3BE-6A3C-4552-ADCE-9B53283AB9C9}" srcOrd="3" destOrd="0" presId="urn:microsoft.com/office/officeart/2005/8/layout/default"/>
    <dgm:cxn modelId="{CC46B47D-48D9-47E0-9D16-24F9DC0E9EAF}" type="presParOf" srcId="{F4C2CC0F-C62E-4C5A-BF0D-D3A3944255DF}" destId="{351F0F7B-EC01-4CAF-AD40-ACBCEF9B8279}" srcOrd="4" destOrd="0" presId="urn:microsoft.com/office/officeart/2005/8/layout/default"/>
    <dgm:cxn modelId="{FC270991-564A-4F3C-8DEA-83F80686975C}" type="presParOf" srcId="{F4C2CC0F-C62E-4C5A-BF0D-D3A3944255DF}" destId="{AB926908-B853-406B-86FF-865948490356}" srcOrd="5" destOrd="0" presId="urn:microsoft.com/office/officeart/2005/8/layout/default"/>
    <dgm:cxn modelId="{C776AAE7-2CB3-4D83-90AF-B24148CB20BC}" type="presParOf" srcId="{F4C2CC0F-C62E-4C5A-BF0D-D3A3944255DF}" destId="{ACC38B94-B4D9-421E-BEB4-8541A7DE27D1}" srcOrd="6" destOrd="0" presId="urn:microsoft.com/office/officeart/2005/8/layout/default"/>
    <dgm:cxn modelId="{E4033546-C4F5-451F-A54F-9A4E75FB96E5}" type="presParOf" srcId="{F4C2CC0F-C62E-4C5A-BF0D-D3A3944255DF}" destId="{08186791-4287-455D-A434-6E41CCAE8D5C}" srcOrd="7" destOrd="0" presId="urn:microsoft.com/office/officeart/2005/8/layout/default"/>
    <dgm:cxn modelId="{2B4A7647-C132-4D58-AFD7-604912E2417B}" type="presParOf" srcId="{F4C2CC0F-C62E-4C5A-BF0D-D3A3944255DF}" destId="{CA9FF6A3-9A67-4D7E-AA34-7DC963174E8C}" srcOrd="8" destOrd="0" presId="urn:microsoft.com/office/officeart/2005/8/layout/default"/>
    <dgm:cxn modelId="{59724EEF-E3AC-482C-8A93-A7F3E6A9AE5C}" type="presParOf" srcId="{F4C2CC0F-C62E-4C5A-BF0D-D3A3944255DF}" destId="{90D3CE33-8863-4588-85EE-28AE9125AF21}" srcOrd="9" destOrd="0" presId="urn:microsoft.com/office/officeart/2005/8/layout/default"/>
    <dgm:cxn modelId="{BBA365DD-410E-42A1-8DD2-5E5EEF401998}" type="presParOf" srcId="{F4C2CC0F-C62E-4C5A-BF0D-D3A3944255DF}" destId="{11986B96-4193-41F1-BF2D-EDFA93CCF0F4}" srcOrd="10" destOrd="0" presId="urn:microsoft.com/office/officeart/2005/8/layout/default"/>
    <dgm:cxn modelId="{AB533B14-3E53-4F48-9FE7-029C6EBC162D}" type="presParOf" srcId="{F4C2CC0F-C62E-4C5A-BF0D-D3A3944255DF}" destId="{8C89E14D-EFDC-4347-94FA-6A367FB95A48}" srcOrd="11" destOrd="0" presId="urn:microsoft.com/office/officeart/2005/8/layout/default"/>
    <dgm:cxn modelId="{71251EDA-572B-4C4C-AA36-6C8ABDD1AFF2}" type="presParOf" srcId="{F4C2CC0F-C62E-4C5A-BF0D-D3A3944255DF}" destId="{C5399D0D-24BA-4D7B-909D-4D4070AB9240}" srcOrd="12" destOrd="0" presId="urn:microsoft.com/office/officeart/2005/8/layout/default"/>
    <dgm:cxn modelId="{3E13EFDF-E640-4CB8-8471-6627AC287800}" type="presParOf" srcId="{F4C2CC0F-C62E-4C5A-BF0D-D3A3944255DF}" destId="{D78B71CE-03AB-4A56-A25C-2A0AC6674449}" srcOrd="13" destOrd="0" presId="urn:microsoft.com/office/officeart/2005/8/layout/default"/>
    <dgm:cxn modelId="{4AD2B660-0884-4008-9871-4E76D1FDDB2D}" type="presParOf" srcId="{F4C2CC0F-C62E-4C5A-BF0D-D3A3944255DF}" destId="{24B07044-FB9D-444C-89A7-7B9D360A3C41}"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A7CCEE-02B0-4C1C-8566-34680DA10AB8}"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89ADA2AF-AF23-4F67-B512-45E3BB9B0F93}">
      <dgm:prSet/>
      <dgm:spPr/>
      <dgm:t>
        <a:bodyPr/>
        <a:lstStyle/>
        <a:p>
          <a:r>
            <a:rPr lang="en-GB"/>
            <a:t>MARM - Multi Agency Risk Management, a meeting of professionals to address presenting risks to an adult in a joined up and holistic way.</a:t>
          </a:r>
          <a:endParaRPr lang="en-US"/>
        </a:p>
      </dgm:t>
    </dgm:pt>
    <dgm:pt modelId="{86EED427-2695-444B-BF70-BDC55E6359FB}" type="parTrans" cxnId="{A594001F-58D3-43CD-92D5-66B8E113971D}">
      <dgm:prSet/>
      <dgm:spPr/>
      <dgm:t>
        <a:bodyPr/>
        <a:lstStyle/>
        <a:p>
          <a:endParaRPr lang="en-US"/>
        </a:p>
      </dgm:t>
    </dgm:pt>
    <dgm:pt modelId="{F8783397-F60A-4CD5-B477-65B701737B21}" type="sibTrans" cxnId="{A594001F-58D3-43CD-92D5-66B8E113971D}">
      <dgm:prSet/>
      <dgm:spPr/>
      <dgm:t>
        <a:bodyPr/>
        <a:lstStyle/>
        <a:p>
          <a:endParaRPr lang="en-US"/>
        </a:p>
      </dgm:t>
    </dgm:pt>
    <dgm:pt modelId="{901BF2B3-4BD0-4AA9-9BCC-CB546A66F2F8}">
      <dgm:prSet/>
      <dgm:spPr/>
      <dgm:t>
        <a:bodyPr/>
        <a:lstStyle/>
        <a:p>
          <a:r>
            <a:rPr lang="en-GB"/>
            <a:t>MARM is a proactive, person centred approach to focusing on prevention and early intervention to manage risk. </a:t>
          </a:r>
          <a:endParaRPr lang="en-US"/>
        </a:p>
      </dgm:t>
    </dgm:pt>
    <dgm:pt modelId="{9542AE7F-742B-44AB-A438-570A477D159C}" type="parTrans" cxnId="{EC1E3356-C1F1-48B1-9C1B-58646F7A609C}">
      <dgm:prSet/>
      <dgm:spPr/>
      <dgm:t>
        <a:bodyPr/>
        <a:lstStyle/>
        <a:p>
          <a:endParaRPr lang="en-US"/>
        </a:p>
      </dgm:t>
    </dgm:pt>
    <dgm:pt modelId="{61D571CB-0D6A-4BB8-A9A3-97FF5986D227}" type="sibTrans" cxnId="{EC1E3356-C1F1-48B1-9C1B-58646F7A609C}">
      <dgm:prSet/>
      <dgm:spPr/>
      <dgm:t>
        <a:bodyPr/>
        <a:lstStyle/>
        <a:p>
          <a:endParaRPr lang="en-US"/>
        </a:p>
      </dgm:t>
    </dgm:pt>
    <dgm:pt modelId="{5AE9CE0C-A309-47A1-86BA-190BCA97737A}">
      <dgm:prSet/>
      <dgm:spPr/>
      <dgm:t>
        <a:bodyPr/>
        <a:lstStyle/>
        <a:p>
          <a:r>
            <a:rPr lang="en-GB"/>
            <a:t>MARM can be initiated by any agency or professional.</a:t>
          </a:r>
          <a:endParaRPr lang="en-US"/>
        </a:p>
      </dgm:t>
    </dgm:pt>
    <dgm:pt modelId="{15B81229-0C87-490D-B684-BA07C0D97077}" type="parTrans" cxnId="{54DDA38B-88D7-4FC7-BC4C-06BEB8FE430D}">
      <dgm:prSet/>
      <dgm:spPr/>
      <dgm:t>
        <a:bodyPr/>
        <a:lstStyle/>
        <a:p>
          <a:endParaRPr lang="en-US"/>
        </a:p>
      </dgm:t>
    </dgm:pt>
    <dgm:pt modelId="{7BB01865-230A-49B5-88DF-CC2F077C9A8D}" type="sibTrans" cxnId="{54DDA38B-88D7-4FC7-BC4C-06BEB8FE430D}">
      <dgm:prSet/>
      <dgm:spPr/>
      <dgm:t>
        <a:bodyPr/>
        <a:lstStyle/>
        <a:p>
          <a:endParaRPr lang="en-US"/>
        </a:p>
      </dgm:t>
    </dgm:pt>
    <dgm:pt modelId="{7BA4F4C2-F085-4DF2-BBA4-E277C7FE7E60}">
      <dgm:prSet/>
      <dgm:spPr/>
      <dgm:t>
        <a:bodyPr/>
        <a:lstStyle/>
        <a:p>
          <a:r>
            <a:rPr lang="en-GB"/>
            <a:t>MARM is likely to be useful to any professional who is working</a:t>
          </a:r>
          <a:r>
            <a:rPr lang="en-US"/>
            <a:t> with Adults who are experiencing a high level of risk from events and circumstances that result in risk of harm to them. </a:t>
          </a:r>
        </a:p>
      </dgm:t>
    </dgm:pt>
    <dgm:pt modelId="{DE9EC94E-2691-45C3-A4F4-28D23B5C497B}" type="parTrans" cxnId="{BC8DB8ED-AB7E-4ACD-9CF8-B4C9965C8417}">
      <dgm:prSet/>
      <dgm:spPr/>
      <dgm:t>
        <a:bodyPr/>
        <a:lstStyle/>
        <a:p>
          <a:endParaRPr lang="en-US"/>
        </a:p>
      </dgm:t>
    </dgm:pt>
    <dgm:pt modelId="{9EA865CB-A48E-4EF2-98FF-32AD2DFBCF41}" type="sibTrans" cxnId="{BC8DB8ED-AB7E-4ACD-9CF8-B4C9965C8417}">
      <dgm:prSet/>
      <dgm:spPr/>
      <dgm:t>
        <a:bodyPr/>
        <a:lstStyle/>
        <a:p>
          <a:endParaRPr lang="en-US"/>
        </a:p>
      </dgm:t>
    </dgm:pt>
    <dgm:pt modelId="{E8D83C0E-EC0A-4DA0-B422-E5FADF337A12}">
      <dgm:prSet/>
      <dgm:spPr/>
      <dgm:t>
        <a:bodyPr/>
        <a:lstStyle/>
        <a:p>
          <a:r>
            <a:rPr lang="en-US"/>
            <a:t>MARM recognises that in complex cases, professionals are often dealing with long term and entrenched behaviours to which responses require a commitment to a longer term, solution-based approach which has at its core, a focus on building trust and a rapport with the adult. </a:t>
          </a:r>
        </a:p>
      </dgm:t>
    </dgm:pt>
    <dgm:pt modelId="{AB78FA91-1BC3-4905-AD43-03CBEDD922B0}" type="parTrans" cxnId="{1D4A11C7-BE39-493A-A8BB-D95D40CCD254}">
      <dgm:prSet/>
      <dgm:spPr/>
      <dgm:t>
        <a:bodyPr/>
        <a:lstStyle/>
        <a:p>
          <a:endParaRPr lang="en-US"/>
        </a:p>
      </dgm:t>
    </dgm:pt>
    <dgm:pt modelId="{049C4414-070F-4AE5-B0E2-C6786FB8164E}" type="sibTrans" cxnId="{1D4A11C7-BE39-493A-A8BB-D95D40CCD254}">
      <dgm:prSet/>
      <dgm:spPr/>
      <dgm:t>
        <a:bodyPr/>
        <a:lstStyle/>
        <a:p>
          <a:endParaRPr lang="en-US"/>
        </a:p>
      </dgm:t>
    </dgm:pt>
    <dgm:pt modelId="{30E65713-C4E2-468D-8E43-48A2A88E9458}">
      <dgm:prSet/>
      <dgm:spPr/>
      <dgm:t>
        <a:bodyPr/>
        <a:lstStyle/>
        <a:p>
          <a:r>
            <a:rPr lang="en-GB" dirty="0"/>
            <a:t>MARM relies on engagement and cooperation between services, appropriate challenge and escalation is an essential part of partnership working and professional responsibilities to achieve high standards.  When this doesn’t happen, there is a 4LSAB Escalation Protocol. </a:t>
          </a:r>
          <a:endParaRPr lang="en-US" dirty="0"/>
        </a:p>
      </dgm:t>
    </dgm:pt>
    <dgm:pt modelId="{E735ABAD-2CD3-4958-9204-B54BD366F31C}" type="parTrans" cxnId="{C19BA2C1-55D9-4B24-8393-C01DC9B2364A}">
      <dgm:prSet/>
      <dgm:spPr/>
      <dgm:t>
        <a:bodyPr/>
        <a:lstStyle/>
        <a:p>
          <a:endParaRPr lang="en-GB"/>
        </a:p>
      </dgm:t>
    </dgm:pt>
    <dgm:pt modelId="{032BCC28-3BEC-4C10-BF72-FD0AD36EEC7D}" type="sibTrans" cxnId="{C19BA2C1-55D9-4B24-8393-C01DC9B2364A}">
      <dgm:prSet/>
      <dgm:spPr/>
      <dgm:t>
        <a:bodyPr/>
        <a:lstStyle/>
        <a:p>
          <a:endParaRPr lang="en-GB"/>
        </a:p>
      </dgm:t>
    </dgm:pt>
    <dgm:pt modelId="{BC58823E-33B5-41B3-875F-5765B596FFF6}" type="pres">
      <dgm:prSet presAssocID="{2CA7CCEE-02B0-4C1C-8566-34680DA10AB8}" presName="linear" presStyleCnt="0">
        <dgm:presLayoutVars>
          <dgm:animLvl val="lvl"/>
          <dgm:resizeHandles val="exact"/>
        </dgm:presLayoutVars>
      </dgm:prSet>
      <dgm:spPr/>
    </dgm:pt>
    <dgm:pt modelId="{257F8180-51C7-4B47-AD86-0D9B3E8F5635}" type="pres">
      <dgm:prSet presAssocID="{89ADA2AF-AF23-4F67-B512-45E3BB9B0F93}" presName="parentText" presStyleLbl="node1" presStyleIdx="0" presStyleCnt="6">
        <dgm:presLayoutVars>
          <dgm:chMax val="0"/>
          <dgm:bulletEnabled val="1"/>
        </dgm:presLayoutVars>
      </dgm:prSet>
      <dgm:spPr/>
    </dgm:pt>
    <dgm:pt modelId="{F8B284CB-D04B-463C-BCC4-0C52E7462597}" type="pres">
      <dgm:prSet presAssocID="{F8783397-F60A-4CD5-B477-65B701737B21}" presName="spacer" presStyleCnt="0"/>
      <dgm:spPr/>
    </dgm:pt>
    <dgm:pt modelId="{63337D61-5BB6-4FA4-B1E9-5896EDE6A9A3}" type="pres">
      <dgm:prSet presAssocID="{901BF2B3-4BD0-4AA9-9BCC-CB546A66F2F8}" presName="parentText" presStyleLbl="node1" presStyleIdx="1" presStyleCnt="6">
        <dgm:presLayoutVars>
          <dgm:chMax val="0"/>
          <dgm:bulletEnabled val="1"/>
        </dgm:presLayoutVars>
      </dgm:prSet>
      <dgm:spPr/>
    </dgm:pt>
    <dgm:pt modelId="{7709097F-C47A-444F-8A62-FC9EBB476359}" type="pres">
      <dgm:prSet presAssocID="{61D571CB-0D6A-4BB8-A9A3-97FF5986D227}" presName="spacer" presStyleCnt="0"/>
      <dgm:spPr/>
    </dgm:pt>
    <dgm:pt modelId="{8DF4BC7B-A06A-4167-8A0B-8D4199F73C6E}" type="pres">
      <dgm:prSet presAssocID="{5AE9CE0C-A309-47A1-86BA-190BCA97737A}" presName="parentText" presStyleLbl="node1" presStyleIdx="2" presStyleCnt="6">
        <dgm:presLayoutVars>
          <dgm:chMax val="0"/>
          <dgm:bulletEnabled val="1"/>
        </dgm:presLayoutVars>
      </dgm:prSet>
      <dgm:spPr/>
    </dgm:pt>
    <dgm:pt modelId="{8D9DF55E-6449-4AD8-AFA1-60882E6D670D}" type="pres">
      <dgm:prSet presAssocID="{7BB01865-230A-49B5-88DF-CC2F077C9A8D}" presName="spacer" presStyleCnt="0"/>
      <dgm:spPr/>
    </dgm:pt>
    <dgm:pt modelId="{92989F43-935D-405A-9F3C-D3C873EF55F2}" type="pres">
      <dgm:prSet presAssocID="{7BA4F4C2-F085-4DF2-BBA4-E277C7FE7E60}" presName="parentText" presStyleLbl="node1" presStyleIdx="3" presStyleCnt="6">
        <dgm:presLayoutVars>
          <dgm:chMax val="0"/>
          <dgm:bulletEnabled val="1"/>
        </dgm:presLayoutVars>
      </dgm:prSet>
      <dgm:spPr/>
    </dgm:pt>
    <dgm:pt modelId="{03EA21B6-D737-47AC-83A1-71C5E2830635}" type="pres">
      <dgm:prSet presAssocID="{9EA865CB-A48E-4EF2-98FF-32AD2DFBCF41}" presName="spacer" presStyleCnt="0"/>
      <dgm:spPr/>
    </dgm:pt>
    <dgm:pt modelId="{F4CBC850-2110-4A9A-810F-44B0FF8FA288}" type="pres">
      <dgm:prSet presAssocID="{E8D83C0E-EC0A-4DA0-B422-E5FADF337A12}" presName="parentText" presStyleLbl="node1" presStyleIdx="4" presStyleCnt="6">
        <dgm:presLayoutVars>
          <dgm:chMax val="0"/>
          <dgm:bulletEnabled val="1"/>
        </dgm:presLayoutVars>
      </dgm:prSet>
      <dgm:spPr/>
    </dgm:pt>
    <dgm:pt modelId="{37D55AED-3F32-4C14-B5C6-3B6B710EC3E3}" type="pres">
      <dgm:prSet presAssocID="{049C4414-070F-4AE5-B0E2-C6786FB8164E}" presName="spacer" presStyleCnt="0"/>
      <dgm:spPr/>
    </dgm:pt>
    <dgm:pt modelId="{C2C323BD-9E76-4846-8461-C23AF1FEAB08}" type="pres">
      <dgm:prSet presAssocID="{30E65713-C4E2-468D-8E43-48A2A88E9458}" presName="parentText" presStyleLbl="node1" presStyleIdx="5" presStyleCnt="6">
        <dgm:presLayoutVars>
          <dgm:chMax val="0"/>
          <dgm:bulletEnabled val="1"/>
        </dgm:presLayoutVars>
      </dgm:prSet>
      <dgm:spPr/>
    </dgm:pt>
  </dgm:ptLst>
  <dgm:cxnLst>
    <dgm:cxn modelId="{A594001F-58D3-43CD-92D5-66B8E113971D}" srcId="{2CA7CCEE-02B0-4C1C-8566-34680DA10AB8}" destId="{89ADA2AF-AF23-4F67-B512-45E3BB9B0F93}" srcOrd="0" destOrd="0" parTransId="{86EED427-2695-444B-BF70-BDC55E6359FB}" sibTransId="{F8783397-F60A-4CD5-B477-65B701737B21}"/>
    <dgm:cxn modelId="{EC1E3356-C1F1-48B1-9C1B-58646F7A609C}" srcId="{2CA7CCEE-02B0-4C1C-8566-34680DA10AB8}" destId="{901BF2B3-4BD0-4AA9-9BCC-CB546A66F2F8}" srcOrd="1" destOrd="0" parTransId="{9542AE7F-742B-44AB-A438-570A477D159C}" sibTransId="{61D571CB-0D6A-4BB8-A9A3-97FF5986D227}"/>
    <dgm:cxn modelId="{3001C77E-8D84-4434-B885-2B2A14E5E1E8}" type="presOf" srcId="{30E65713-C4E2-468D-8E43-48A2A88E9458}" destId="{C2C323BD-9E76-4846-8461-C23AF1FEAB08}" srcOrd="0" destOrd="0" presId="urn:microsoft.com/office/officeart/2005/8/layout/vList2"/>
    <dgm:cxn modelId="{54DDA38B-88D7-4FC7-BC4C-06BEB8FE430D}" srcId="{2CA7CCEE-02B0-4C1C-8566-34680DA10AB8}" destId="{5AE9CE0C-A309-47A1-86BA-190BCA97737A}" srcOrd="2" destOrd="0" parTransId="{15B81229-0C87-490D-B684-BA07C0D97077}" sibTransId="{7BB01865-230A-49B5-88DF-CC2F077C9A8D}"/>
    <dgm:cxn modelId="{90F4FB9B-7D53-4C70-9C2D-ED7996DD00DF}" type="presOf" srcId="{901BF2B3-4BD0-4AA9-9BCC-CB546A66F2F8}" destId="{63337D61-5BB6-4FA4-B1E9-5896EDE6A9A3}" srcOrd="0" destOrd="0" presId="urn:microsoft.com/office/officeart/2005/8/layout/vList2"/>
    <dgm:cxn modelId="{4CC5E4A3-DF78-4F38-AD84-01FF810AA03A}" type="presOf" srcId="{2CA7CCEE-02B0-4C1C-8566-34680DA10AB8}" destId="{BC58823E-33B5-41B3-875F-5765B596FFF6}" srcOrd="0" destOrd="0" presId="urn:microsoft.com/office/officeart/2005/8/layout/vList2"/>
    <dgm:cxn modelId="{AC344AA5-B7E7-4937-8BD9-CF9B33218BD3}" type="presOf" srcId="{7BA4F4C2-F085-4DF2-BBA4-E277C7FE7E60}" destId="{92989F43-935D-405A-9F3C-D3C873EF55F2}" srcOrd="0" destOrd="0" presId="urn:microsoft.com/office/officeart/2005/8/layout/vList2"/>
    <dgm:cxn modelId="{C19BA2C1-55D9-4B24-8393-C01DC9B2364A}" srcId="{2CA7CCEE-02B0-4C1C-8566-34680DA10AB8}" destId="{30E65713-C4E2-468D-8E43-48A2A88E9458}" srcOrd="5" destOrd="0" parTransId="{E735ABAD-2CD3-4958-9204-B54BD366F31C}" sibTransId="{032BCC28-3BEC-4C10-BF72-FD0AD36EEC7D}"/>
    <dgm:cxn modelId="{1D4A11C7-BE39-493A-A8BB-D95D40CCD254}" srcId="{2CA7CCEE-02B0-4C1C-8566-34680DA10AB8}" destId="{E8D83C0E-EC0A-4DA0-B422-E5FADF337A12}" srcOrd="4" destOrd="0" parTransId="{AB78FA91-1BC3-4905-AD43-03CBEDD922B0}" sibTransId="{049C4414-070F-4AE5-B0E2-C6786FB8164E}"/>
    <dgm:cxn modelId="{3C2872CE-9905-4220-9690-A2D5F0AC0C73}" type="presOf" srcId="{89ADA2AF-AF23-4F67-B512-45E3BB9B0F93}" destId="{257F8180-51C7-4B47-AD86-0D9B3E8F5635}" srcOrd="0" destOrd="0" presId="urn:microsoft.com/office/officeart/2005/8/layout/vList2"/>
    <dgm:cxn modelId="{83B29ED4-7939-4C56-909E-D7FB5104F4C7}" type="presOf" srcId="{5AE9CE0C-A309-47A1-86BA-190BCA97737A}" destId="{8DF4BC7B-A06A-4167-8A0B-8D4199F73C6E}" srcOrd="0" destOrd="0" presId="urn:microsoft.com/office/officeart/2005/8/layout/vList2"/>
    <dgm:cxn modelId="{3281AAEC-9A33-440E-A802-7FF3C478DA36}" type="presOf" srcId="{E8D83C0E-EC0A-4DA0-B422-E5FADF337A12}" destId="{F4CBC850-2110-4A9A-810F-44B0FF8FA288}" srcOrd="0" destOrd="0" presId="urn:microsoft.com/office/officeart/2005/8/layout/vList2"/>
    <dgm:cxn modelId="{BC8DB8ED-AB7E-4ACD-9CF8-B4C9965C8417}" srcId="{2CA7CCEE-02B0-4C1C-8566-34680DA10AB8}" destId="{7BA4F4C2-F085-4DF2-BBA4-E277C7FE7E60}" srcOrd="3" destOrd="0" parTransId="{DE9EC94E-2691-45C3-A4F4-28D23B5C497B}" sibTransId="{9EA865CB-A48E-4EF2-98FF-32AD2DFBCF41}"/>
    <dgm:cxn modelId="{69029B47-CDC6-4225-985D-7793BEF08B8A}" type="presParOf" srcId="{BC58823E-33B5-41B3-875F-5765B596FFF6}" destId="{257F8180-51C7-4B47-AD86-0D9B3E8F5635}" srcOrd="0" destOrd="0" presId="urn:microsoft.com/office/officeart/2005/8/layout/vList2"/>
    <dgm:cxn modelId="{7DD1A471-3698-4FC3-A732-953F35657BC0}" type="presParOf" srcId="{BC58823E-33B5-41B3-875F-5765B596FFF6}" destId="{F8B284CB-D04B-463C-BCC4-0C52E7462597}" srcOrd="1" destOrd="0" presId="urn:microsoft.com/office/officeart/2005/8/layout/vList2"/>
    <dgm:cxn modelId="{B13DD180-8609-49B5-94B7-84D753B90FD8}" type="presParOf" srcId="{BC58823E-33B5-41B3-875F-5765B596FFF6}" destId="{63337D61-5BB6-4FA4-B1E9-5896EDE6A9A3}" srcOrd="2" destOrd="0" presId="urn:microsoft.com/office/officeart/2005/8/layout/vList2"/>
    <dgm:cxn modelId="{158E0390-F1CD-4533-A1F9-D2B97018FC94}" type="presParOf" srcId="{BC58823E-33B5-41B3-875F-5765B596FFF6}" destId="{7709097F-C47A-444F-8A62-FC9EBB476359}" srcOrd="3" destOrd="0" presId="urn:microsoft.com/office/officeart/2005/8/layout/vList2"/>
    <dgm:cxn modelId="{2575FBDE-E9ED-4EFE-BCB7-7660EB265C10}" type="presParOf" srcId="{BC58823E-33B5-41B3-875F-5765B596FFF6}" destId="{8DF4BC7B-A06A-4167-8A0B-8D4199F73C6E}" srcOrd="4" destOrd="0" presId="urn:microsoft.com/office/officeart/2005/8/layout/vList2"/>
    <dgm:cxn modelId="{995E3621-9385-4060-8466-1EA2B2B4F323}" type="presParOf" srcId="{BC58823E-33B5-41B3-875F-5765B596FFF6}" destId="{8D9DF55E-6449-4AD8-AFA1-60882E6D670D}" srcOrd="5" destOrd="0" presId="urn:microsoft.com/office/officeart/2005/8/layout/vList2"/>
    <dgm:cxn modelId="{8CF43EE3-4FAC-4EBE-B15F-F67300D99F84}" type="presParOf" srcId="{BC58823E-33B5-41B3-875F-5765B596FFF6}" destId="{92989F43-935D-405A-9F3C-D3C873EF55F2}" srcOrd="6" destOrd="0" presId="urn:microsoft.com/office/officeart/2005/8/layout/vList2"/>
    <dgm:cxn modelId="{F73D3BEF-ECB4-42F3-A267-9D0CBC89937F}" type="presParOf" srcId="{BC58823E-33B5-41B3-875F-5765B596FFF6}" destId="{03EA21B6-D737-47AC-83A1-71C5E2830635}" srcOrd="7" destOrd="0" presId="urn:microsoft.com/office/officeart/2005/8/layout/vList2"/>
    <dgm:cxn modelId="{87229B48-C8E7-4BA9-802B-6832089A023A}" type="presParOf" srcId="{BC58823E-33B5-41B3-875F-5765B596FFF6}" destId="{F4CBC850-2110-4A9A-810F-44B0FF8FA288}" srcOrd="8" destOrd="0" presId="urn:microsoft.com/office/officeart/2005/8/layout/vList2"/>
    <dgm:cxn modelId="{43F6DC5D-643A-478E-9C87-23A36F27E691}" type="presParOf" srcId="{BC58823E-33B5-41B3-875F-5765B596FFF6}" destId="{37D55AED-3F32-4C14-B5C6-3B6B710EC3E3}" srcOrd="9" destOrd="0" presId="urn:microsoft.com/office/officeart/2005/8/layout/vList2"/>
    <dgm:cxn modelId="{3659671E-32EB-4AE2-90F4-2BA731AAD263}" type="presParOf" srcId="{BC58823E-33B5-41B3-875F-5765B596FFF6}" destId="{C2C323BD-9E76-4846-8461-C23AF1FEAB08}"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F8180-51C7-4B47-AD86-0D9B3E8F5635}">
      <dsp:nvSpPr>
        <dsp:cNvPr id="0" name=""/>
        <dsp:cNvSpPr/>
      </dsp:nvSpPr>
      <dsp:spPr>
        <a:xfrm>
          <a:off x="0" y="1204"/>
          <a:ext cx="11029950" cy="541747"/>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A Section 42 Enquiry requires agencies to cooperate with the enquiry by law and share information as required.</a:t>
          </a:r>
        </a:p>
      </dsp:txBody>
      <dsp:txXfrm>
        <a:off x="26446" y="27650"/>
        <a:ext cx="10977058" cy="488855"/>
      </dsp:txXfrm>
    </dsp:sp>
    <dsp:sp modelId="{63337D61-5BB6-4FA4-B1E9-5896EDE6A9A3}">
      <dsp:nvSpPr>
        <dsp:cNvPr id="0" name=""/>
        <dsp:cNvSpPr/>
      </dsp:nvSpPr>
      <dsp:spPr>
        <a:xfrm>
          <a:off x="0" y="583272"/>
          <a:ext cx="11029950" cy="58255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t>When the local authority receives a safeguarding concern, it will initially check if any action is needed to ensure that the adult is safe, and to address immediate risks. </a:t>
          </a:r>
        </a:p>
      </dsp:txBody>
      <dsp:txXfrm>
        <a:off x="28438" y="611710"/>
        <a:ext cx="10973074" cy="525674"/>
      </dsp:txXfrm>
    </dsp:sp>
    <dsp:sp modelId="{8DF4BC7B-A06A-4167-8A0B-8D4199F73C6E}">
      <dsp:nvSpPr>
        <dsp:cNvPr id="0" name=""/>
        <dsp:cNvSpPr/>
      </dsp:nvSpPr>
      <dsp:spPr>
        <a:xfrm>
          <a:off x="0" y="1206142"/>
          <a:ext cx="11029950" cy="664095"/>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t>The priority should always be to ensure the safety and well-being of the adult. However, this should be carefully balanced with the adult’s views and wishes and any risks to others. The adult should experience the safeguarding process as empowering and supportive.</a:t>
          </a:r>
          <a:endParaRPr lang="en-US" sz="1400" kern="1200" dirty="0"/>
        </a:p>
      </dsp:txBody>
      <dsp:txXfrm>
        <a:off x="32418" y="1238560"/>
        <a:ext cx="10965114" cy="599259"/>
      </dsp:txXfrm>
    </dsp:sp>
    <dsp:sp modelId="{1F47F907-1A31-4DEF-8344-D6D3478A39A3}">
      <dsp:nvSpPr>
        <dsp:cNvPr id="0" name=""/>
        <dsp:cNvSpPr/>
      </dsp:nvSpPr>
      <dsp:spPr>
        <a:xfrm>
          <a:off x="0" y="1910557"/>
          <a:ext cx="11029950" cy="2062856"/>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t>The specific objectives of an enquiry are to, where possible:</a:t>
          </a:r>
        </a:p>
        <a:p>
          <a:pPr marL="0" lvl="0" indent="0" algn="l" defTabSz="622300">
            <a:lnSpc>
              <a:spcPct val="90000"/>
            </a:lnSpc>
            <a:spcBef>
              <a:spcPct val="0"/>
            </a:spcBef>
            <a:spcAft>
              <a:spcPct val="35000"/>
            </a:spcAft>
            <a:buNone/>
          </a:pPr>
          <a:r>
            <a:rPr lang="en-US" sz="1400" kern="1200" dirty="0"/>
            <a:t>* Establish facts.</a:t>
          </a:r>
        </a:p>
        <a:p>
          <a:pPr marL="0" lvl="0" indent="0" algn="l" defTabSz="622300">
            <a:lnSpc>
              <a:spcPct val="90000"/>
            </a:lnSpc>
            <a:spcBef>
              <a:spcPct val="0"/>
            </a:spcBef>
            <a:spcAft>
              <a:spcPct val="35000"/>
            </a:spcAft>
            <a:buNone/>
          </a:pPr>
          <a:r>
            <a:rPr lang="en-US" sz="1400" kern="1200" dirty="0"/>
            <a:t>* Ascertain the adult’s views, wishes and desired outcomes.</a:t>
          </a:r>
        </a:p>
        <a:p>
          <a:pPr marL="0" lvl="0" indent="0" algn="l" defTabSz="622300">
            <a:lnSpc>
              <a:spcPct val="90000"/>
            </a:lnSpc>
            <a:spcBef>
              <a:spcPct val="0"/>
            </a:spcBef>
            <a:spcAft>
              <a:spcPct val="35000"/>
            </a:spcAft>
            <a:buNone/>
          </a:pPr>
          <a:r>
            <a:rPr lang="en-GB" sz="1400" kern="1200" dirty="0"/>
            <a:t>* Protect the adult from abuse or neglect, in accordance with their wishes</a:t>
          </a:r>
        </a:p>
        <a:p>
          <a:pPr marL="0" lvl="0" indent="0" algn="l" defTabSz="622300">
            <a:lnSpc>
              <a:spcPct val="90000"/>
            </a:lnSpc>
            <a:spcBef>
              <a:spcPct val="0"/>
            </a:spcBef>
            <a:spcAft>
              <a:spcPct val="35000"/>
            </a:spcAft>
            <a:buNone/>
          </a:pPr>
          <a:r>
            <a:rPr lang="en-GB" sz="1400" kern="1200" dirty="0"/>
            <a:t>* Assess the needs of the adult for protection and support and how these might be met</a:t>
          </a:r>
        </a:p>
        <a:p>
          <a:pPr marL="0" lvl="0" indent="0" algn="l" defTabSz="622300">
            <a:lnSpc>
              <a:spcPct val="90000"/>
            </a:lnSpc>
            <a:spcBef>
              <a:spcPct val="0"/>
            </a:spcBef>
            <a:spcAft>
              <a:spcPct val="35000"/>
            </a:spcAft>
            <a:buNone/>
          </a:pPr>
          <a:r>
            <a:rPr lang="en-GB" sz="1400" kern="1200" dirty="0"/>
            <a:t>* Make decisions as to what action should be taken with regard to the person or organisation thought to be the cause of risk.</a:t>
          </a:r>
        </a:p>
        <a:p>
          <a:pPr marL="0" lvl="0" indent="0" algn="l" defTabSz="622300">
            <a:lnSpc>
              <a:spcPct val="90000"/>
            </a:lnSpc>
            <a:spcBef>
              <a:spcPct val="0"/>
            </a:spcBef>
            <a:spcAft>
              <a:spcPct val="35000"/>
            </a:spcAft>
            <a:buNone/>
          </a:pPr>
          <a:r>
            <a:rPr lang="en-GB" sz="1400" kern="1200" dirty="0"/>
            <a:t>* Enable the adult to achieve resolution and recovery</a:t>
          </a:r>
        </a:p>
      </dsp:txBody>
      <dsp:txXfrm>
        <a:off x="100700" y="2011257"/>
        <a:ext cx="10828550" cy="18614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6967BF-0FFF-4243-9B5B-8BAC848A1F82}">
      <dsp:nvSpPr>
        <dsp:cNvPr id="0" name=""/>
        <dsp:cNvSpPr/>
      </dsp:nvSpPr>
      <dsp:spPr>
        <a:xfrm>
          <a:off x="3231" y="172777"/>
          <a:ext cx="2563601" cy="1538160"/>
        </a:xfrm>
        <a:prstGeom prst="rect">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Keep the person at the centre of the process and any decisions being made</a:t>
          </a:r>
          <a:endParaRPr lang="en-US" sz="2000" kern="1200"/>
        </a:p>
      </dsp:txBody>
      <dsp:txXfrm>
        <a:off x="3231" y="172777"/>
        <a:ext cx="2563601" cy="1538160"/>
      </dsp:txXfrm>
    </dsp:sp>
    <dsp:sp modelId="{6705BA32-93FB-4297-905B-CA1B8A264938}">
      <dsp:nvSpPr>
        <dsp:cNvPr id="0" name=""/>
        <dsp:cNvSpPr/>
      </dsp:nvSpPr>
      <dsp:spPr>
        <a:xfrm>
          <a:off x="2823193" y="172777"/>
          <a:ext cx="2563601" cy="1538160"/>
        </a:xfrm>
        <a:prstGeom prst="rect">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What are the wishes and expectations of the adult and what outcome are they seeking.</a:t>
          </a:r>
          <a:endParaRPr lang="en-US" sz="2000" kern="1200"/>
        </a:p>
      </dsp:txBody>
      <dsp:txXfrm>
        <a:off x="2823193" y="172777"/>
        <a:ext cx="2563601" cy="1538160"/>
      </dsp:txXfrm>
    </dsp:sp>
    <dsp:sp modelId="{351F0F7B-EC01-4CAF-AD40-ACBCEF9B8279}">
      <dsp:nvSpPr>
        <dsp:cNvPr id="0" name=""/>
        <dsp:cNvSpPr/>
      </dsp:nvSpPr>
      <dsp:spPr>
        <a:xfrm>
          <a:off x="5643155" y="172777"/>
          <a:ext cx="2563601" cy="1538160"/>
        </a:xfrm>
        <a:prstGeom prst="rect">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What are the expectations of the organisation</a:t>
          </a:r>
          <a:endParaRPr lang="en-US" sz="2000" kern="1200"/>
        </a:p>
      </dsp:txBody>
      <dsp:txXfrm>
        <a:off x="5643155" y="172777"/>
        <a:ext cx="2563601" cy="1538160"/>
      </dsp:txXfrm>
    </dsp:sp>
    <dsp:sp modelId="{ACC38B94-B4D9-421E-BEB4-8541A7DE27D1}">
      <dsp:nvSpPr>
        <dsp:cNvPr id="0" name=""/>
        <dsp:cNvSpPr/>
      </dsp:nvSpPr>
      <dsp:spPr>
        <a:xfrm>
          <a:off x="8463116" y="172777"/>
          <a:ext cx="2563601" cy="1538160"/>
        </a:xfrm>
        <a:prstGeom prst="rect">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Sign posting and referral options</a:t>
          </a:r>
          <a:endParaRPr lang="en-US" sz="2000" kern="1200"/>
        </a:p>
      </dsp:txBody>
      <dsp:txXfrm>
        <a:off x="8463116" y="172777"/>
        <a:ext cx="2563601" cy="1538160"/>
      </dsp:txXfrm>
    </dsp:sp>
    <dsp:sp modelId="{CA9FF6A3-9A67-4D7E-AA34-7DC963174E8C}">
      <dsp:nvSpPr>
        <dsp:cNvPr id="0" name=""/>
        <dsp:cNvSpPr/>
      </dsp:nvSpPr>
      <dsp:spPr>
        <a:xfrm>
          <a:off x="3231" y="1967299"/>
          <a:ext cx="2563601" cy="1538160"/>
        </a:xfrm>
        <a:prstGeom prst="rect">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Be professionally curious</a:t>
          </a:r>
          <a:endParaRPr lang="en-US" sz="2000" kern="1200"/>
        </a:p>
      </dsp:txBody>
      <dsp:txXfrm>
        <a:off x="3231" y="1967299"/>
        <a:ext cx="2563601" cy="1538160"/>
      </dsp:txXfrm>
    </dsp:sp>
    <dsp:sp modelId="{11986B96-4193-41F1-BF2D-EDFA93CCF0F4}">
      <dsp:nvSpPr>
        <dsp:cNvPr id="0" name=""/>
        <dsp:cNvSpPr/>
      </dsp:nvSpPr>
      <dsp:spPr>
        <a:xfrm>
          <a:off x="2823193" y="1967299"/>
          <a:ext cx="2563601" cy="1538160"/>
        </a:xfrm>
        <a:prstGeom prst="rect">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Other multi agency interventions</a:t>
          </a:r>
          <a:endParaRPr lang="en-US" sz="2000" kern="1200"/>
        </a:p>
      </dsp:txBody>
      <dsp:txXfrm>
        <a:off x="2823193" y="1967299"/>
        <a:ext cx="2563601" cy="1538160"/>
      </dsp:txXfrm>
    </dsp:sp>
    <dsp:sp modelId="{C5399D0D-24BA-4D7B-909D-4D4070AB9240}">
      <dsp:nvSpPr>
        <dsp:cNvPr id="0" name=""/>
        <dsp:cNvSpPr/>
      </dsp:nvSpPr>
      <dsp:spPr>
        <a:xfrm>
          <a:off x="5643155" y="1967299"/>
          <a:ext cx="2563601" cy="1538160"/>
        </a:xfrm>
        <a:prstGeom prst="rect">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What’s already in place</a:t>
          </a:r>
          <a:endParaRPr lang="en-US" sz="2000" kern="1200"/>
        </a:p>
      </dsp:txBody>
      <dsp:txXfrm>
        <a:off x="5643155" y="1967299"/>
        <a:ext cx="2563601" cy="1538160"/>
      </dsp:txXfrm>
    </dsp:sp>
    <dsp:sp modelId="{24B07044-FB9D-444C-89A7-7B9D360A3C41}">
      <dsp:nvSpPr>
        <dsp:cNvPr id="0" name=""/>
        <dsp:cNvSpPr/>
      </dsp:nvSpPr>
      <dsp:spPr>
        <a:xfrm>
          <a:off x="8463116" y="1967299"/>
          <a:ext cx="2563601" cy="1538160"/>
        </a:xfrm>
        <a:prstGeom prst="rect">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Importance of early intervention even if it hasn’t ‘got that bad’ yet</a:t>
          </a:r>
          <a:endParaRPr lang="en-US" sz="2000" kern="1200"/>
        </a:p>
      </dsp:txBody>
      <dsp:txXfrm>
        <a:off x="8463116" y="1967299"/>
        <a:ext cx="2563601" cy="15381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F8180-51C7-4B47-AD86-0D9B3E8F5635}">
      <dsp:nvSpPr>
        <dsp:cNvPr id="0" name=""/>
        <dsp:cNvSpPr/>
      </dsp:nvSpPr>
      <dsp:spPr>
        <a:xfrm>
          <a:off x="0" y="19993"/>
          <a:ext cx="11029950" cy="570375"/>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MARM - Multi Agency Risk Management, a meeting of professionals to address presenting risks to an adult in a joined up and holistic way.</a:t>
          </a:r>
          <a:endParaRPr lang="en-US" sz="1500" kern="1200"/>
        </a:p>
      </dsp:txBody>
      <dsp:txXfrm>
        <a:off x="27843" y="47836"/>
        <a:ext cx="10974264" cy="514689"/>
      </dsp:txXfrm>
    </dsp:sp>
    <dsp:sp modelId="{63337D61-5BB6-4FA4-B1E9-5896EDE6A9A3}">
      <dsp:nvSpPr>
        <dsp:cNvPr id="0" name=""/>
        <dsp:cNvSpPr/>
      </dsp:nvSpPr>
      <dsp:spPr>
        <a:xfrm>
          <a:off x="0" y="633568"/>
          <a:ext cx="11029950" cy="570375"/>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MARM is a proactive, person centred approach to focusing on prevention and early intervention to manage risk. </a:t>
          </a:r>
          <a:endParaRPr lang="en-US" sz="1500" kern="1200"/>
        </a:p>
      </dsp:txBody>
      <dsp:txXfrm>
        <a:off x="27843" y="661411"/>
        <a:ext cx="10974264" cy="514689"/>
      </dsp:txXfrm>
    </dsp:sp>
    <dsp:sp modelId="{8DF4BC7B-A06A-4167-8A0B-8D4199F73C6E}">
      <dsp:nvSpPr>
        <dsp:cNvPr id="0" name=""/>
        <dsp:cNvSpPr/>
      </dsp:nvSpPr>
      <dsp:spPr>
        <a:xfrm>
          <a:off x="0" y="1247144"/>
          <a:ext cx="11029950" cy="570375"/>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MARM can be initiated by any agency or professional.</a:t>
          </a:r>
          <a:endParaRPr lang="en-US" sz="1500" kern="1200"/>
        </a:p>
      </dsp:txBody>
      <dsp:txXfrm>
        <a:off x="27843" y="1274987"/>
        <a:ext cx="10974264" cy="514689"/>
      </dsp:txXfrm>
    </dsp:sp>
    <dsp:sp modelId="{92989F43-935D-405A-9F3C-D3C873EF55F2}">
      <dsp:nvSpPr>
        <dsp:cNvPr id="0" name=""/>
        <dsp:cNvSpPr/>
      </dsp:nvSpPr>
      <dsp:spPr>
        <a:xfrm>
          <a:off x="0" y="1860719"/>
          <a:ext cx="11029950" cy="570375"/>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MARM is likely to be useful to any professional who is working</a:t>
          </a:r>
          <a:r>
            <a:rPr lang="en-US" sz="1500" kern="1200"/>
            <a:t> with Adults who are experiencing a high level of risk from events and circumstances that result in risk of harm to them. </a:t>
          </a:r>
        </a:p>
      </dsp:txBody>
      <dsp:txXfrm>
        <a:off x="27843" y="1888562"/>
        <a:ext cx="10974264" cy="514689"/>
      </dsp:txXfrm>
    </dsp:sp>
    <dsp:sp modelId="{F4CBC850-2110-4A9A-810F-44B0FF8FA288}">
      <dsp:nvSpPr>
        <dsp:cNvPr id="0" name=""/>
        <dsp:cNvSpPr/>
      </dsp:nvSpPr>
      <dsp:spPr>
        <a:xfrm>
          <a:off x="0" y="2474294"/>
          <a:ext cx="11029950" cy="570375"/>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MARM recognises that in complex cases, professionals are often dealing with long term and entrenched behaviours to which responses require a commitment to a longer term, solution-based approach which has at its core, a focus on building trust and a rapport with the adult. </a:t>
          </a:r>
        </a:p>
      </dsp:txBody>
      <dsp:txXfrm>
        <a:off x="27843" y="2502137"/>
        <a:ext cx="10974264" cy="514689"/>
      </dsp:txXfrm>
    </dsp:sp>
    <dsp:sp modelId="{C2C323BD-9E76-4846-8461-C23AF1FEAB08}">
      <dsp:nvSpPr>
        <dsp:cNvPr id="0" name=""/>
        <dsp:cNvSpPr/>
      </dsp:nvSpPr>
      <dsp:spPr>
        <a:xfrm>
          <a:off x="0" y="3087869"/>
          <a:ext cx="11029950" cy="570375"/>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MARM relies on engagement and cooperation between services, appropriate challenge and escalation is an essential part of partnership working and professional responsibilities to achieve high standards.  When this doesn’t happen, there is a 4LSAB Escalation Protocol. </a:t>
          </a:r>
          <a:endParaRPr lang="en-US" sz="1500" kern="1200" dirty="0"/>
        </a:p>
      </dsp:txBody>
      <dsp:txXfrm>
        <a:off x="27843" y="3115712"/>
        <a:ext cx="10974264" cy="51468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0EC9FC-63C4-4674-938E-FA4C67D0244E}" type="datetimeFigureOut">
              <a:rPr lang="en-GB" smtClean="0"/>
              <a:t>23/04/2024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2E7E42-A30D-4DAE-BDEB-2EC5CF116034}" type="slidenum">
              <a:rPr lang="en-GB" smtClean="0"/>
              <a:t>‹#›</a:t>
            </a:fld>
            <a:endParaRPr lang="en-GB"/>
          </a:p>
        </p:txBody>
      </p:sp>
    </p:spTree>
    <p:extLst>
      <p:ext uri="{BB962C8B-B14F-4D97-AF65-F5344CB8AC3E}">
        <p14:creationId xmlns:p14="http://schemas.microsoft.com/office/powerpoint/2010/main" val="3466548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a:solidFill>
                  <a:srgbClr val="2B2B2B"/>
                </a:solidFill>
                <a:effectLst/>
                <a:latin typeface="Lato" panose="020F0502020204030203" pitchFamily="34" charset="0"/>
              </a:rPr>
              <a:t>The well-being and safety of local people is our main concern, and we adopt a zero tolerance stance on the abuse, neglect or discrimination of any person but particularly people at risk or in vulnerable situations in whatever setting. There is good partnership working at the local level when concerns are raised and services work together effectively to ensure a co-ordinated approach.  If you are concerned that you or another adult is being neglected, harmed, or abused in any way, please do not ignore it.   Any suspicion of abuse or neglect should be reported. </a:t>
            </a:r>
            <a:endParaRPr lang="en-GB"/>
          </a:p>
        </p:txBody>
      </p:sp>
      <p:sp>
        <p:nvSpPr>
          <p:cNvPr id="4" name="Slide Number Placeholder 3"/>
          <p:cNvSpPr>
            <a:spLocks noGrp="1"/>
          </p:cNvSpPr>
          <p:nvPr>
            <p:ph type="sldNum" sz="quarter" idx="5"/>
          </p:nvPr>
        </p:nvSpPr>
        <p:spPr/>
        <p:txBody>
          <a:bodyPr/>
          <a:lstStyle/>
          <a:p>
            <a:fld id="{032E7E42-A30D-4DAE-BDEB-2EC5CF116034}" type="slidenum">
              <a:rPr lang="en-GB" smtClean="0"/>
              <a:t>3</a:t>
            </a:fld>
            <a:endParaRPr lang="en-GB"/>
          </a:p>
        </p:txBody>
      </p:sp>
    </p:spTree>
    <p:extLst>
      <p:ext uri="{BB962C8B-B14F-4D97-AF65-F5344CB8AC3E}">
        <p14:creationId xmlns:p14="http://schemas.microsoft.com/office/powerpoint/2010/main" val="3114899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What is meant by ‘abuse and neglect’? Abuse and neglect can happen to anyone, whatever their circumstances and can be carried out by anyone. This could be family, friends, neighbours, paid staff, carers, or volunteers. It could also be strangers. This table reflects some examples of the types and categories of abuse and neglect and examples of indicators. </a:t>
            </a:r>
          </a:p>
        </p:txBody>
      </p:sp>
      <p:sp>
        <p:nvSpPr>
          <p:cNvPr id="4" name="Slide Number Placeholder 3"/>
          <p:cNvSpPr>
            <a:spLocks noGrp="1"/>
          </p:cNvSpPr>
          <p:nvPr>
            <p:ph type="sldNum" sz="quarter" idx="5"/>
          </p:nvPr>
        </p:nvSpPr>
        <p:spPr/>
        <p:txBody>
          <a:bodyPr/>
          <a:lstStyle/>
          <a:p>
            <a:fld id="{032E7E42-A30D-4DAE-BDEB-2EC5CF116034}" type="slidenum">
              <a:rPr lang="en-GB" smtClean="0"/>
              <a:t>4</a:t>
            </a:fld>
            <a:endParaRPr lang="en-GB"/>
          </a:p>
        </p:txBody>
      </p:sp>
    </p:spTree>
    <p:extLst>
      <p:ext uri="{BB962C8B-B14F-4D97-AF65-F5344CB8AC3E}">
        <p14:creationId xmlns:p14="http://schemas.microsoft.com/office/powerpoint/2010/main" val="1950384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flowchart below reflects the decision making for a safeguarding concern.  There is advice within the Safeguarding concerns guidance that should help to inform this decision making</a:t>
            </a:r>
          </a:p>
        </p:txBody>
      </p:sp>
      <p:sp>
        <p:nvSpPr>
          <p:cNvPr id="4" name="Slide Number Placeholder 3"/>
          <p:cNvSpPr>
            <a:spLocks noGrp="1"/>
          </p:cNvSpPr>
          <p:nvPr>
            <p:ph type="sldNum" sz="quarter" idx="5"/>
          </p:nvPr>
        </p:nvSpPr>
        <p:spPr/>
        <p:txBody>
          <a:bodyPr/>
          <a:lstStyle/>
          <a:p>
            <a:fld id="{032E7E42-A30D-4DAE-BDEB-2EC5CF116034}" type="slidenum">
              <a:rPr lang="en-GB" smtClean="0"/>
              <a:t>5</a:t>
            </a:fld>
            <a:endParaRPr lang="en-GB"/>
          </a:p>
        </p:txBody>
      </p:sp>
    </p:spTree>
    <p:extLst>
      <p:ext uri="{BB962C8B-B14F-4D97-AF65-F5344CB8AC3E}">
        <p14:creationId xmlns:p14="http://schemas.microsoft.com/office/powerpoint/2010/main" val="3021103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32E7E42-A30D-4DAE-BDEB-2EC5CF116034}" type="slidenum">
              <a:rPr lang="en-GB" smtClean="0"/>
              <a:t>6</a:t>
            </a:fld>
            <a:endParaRPr lang="en-GB"/>
          </a:p>
        </p:txBody>
      </p:sp>
    </p:spTree>
    <p:extLst>
      <p:ext uri="{BB962C8B-B14F-4D97-AF65-F5344CB8AC3E}">
        <p14:creationId xmlns:p14="http://schemas.microsoft.com/office/powerpoint/2010/main" val="3209287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Alison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864E0BA-F3A1-4F9F-9F3E-4AC87826D73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9940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2E7E42-A30D-4DAE-BDEB-2EC5CF116034}" type="slidenum">
              <a:rPr lang="en-GB" smtClean="0"/>
              <a:t>16</a:t>
            </a:fld>
            <a:endParaRPr lang="en-GB"/>
          </a:p>
        </p:txBody>
      </p:sp>
    </p:spTree>
    <p:extLst>
      <p:ext uri="{BB962C8B-B14F-4D97-AF65-F5344CB8AC3E}">
        <p14:creationId xmlns:p14="http://schemas.microsoft.com/office/powerpoint/2010/main" val="1782795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846CE7D5-CF57-46EF-B807-FDD0502418D4}" type="datetimeFigureOut">
              <a:rPr lang="en-US" smtClean="0"/>
              <a:t>4/23/2024</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416177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30165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846CE7D5-CF57-46EF-B807-FDD0502418D4}" type="datetimeFigureOut">
              <a:rPr lang="en-US" smtClean="0"/>
              <a:t>4/23/2024</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83684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CD1ED80-26DE-C74C-B151-645170F7ADA9}"/>
              </a:ext>
            </a:extLst>
          </p:cNvPr>
          <p:cNvPicPr>
            <a:picLocks noChangeAspect="1"/>
          </p:cNvPicPr>
          <p:nvPr userDrawn="1"/>
        </p:nvPicPr>
        <p:blipFill>
          <a:blip r:embed="rId2"/>
          <a:stretch>
            <a:fillRect/>
          </a:stretch>
        </p:blipFill>
        <p:spPr>
          <a:xfrm>
            <a:off x="5981700" y="0"/>
            <a:ext cx="6210300" cy="6858000"/>
          </a:xfrm>
          <a:prstGeom prst="rect">
            <a:avLst/>
          </a:prstGeom>
        </p:spPr>
      </p:pic>
      <p:sp>
        <p:nvSpPr>
          <p:cNvPr id="12" name="Rectangle 6">
            <a:extLst>
              <a:ext uri="{FF2B5EF4-FFF2-40B4-BE49-F238E27FC236}">
                <a16:creationId xmlns:a16="http://schemas.microsoft.com/office/drawing/2014/main" id="{AE4229CD-0BEB-844C-B853-C8C15200F50F}"/>
              </a:ext>
            </a:extLst>
          </p:cNvPr>
          <p:cNvSpPr/>
          <p:nvPr userDrawn="1"/>
        </p:nvSpPr>
        <p:spPr>
          <a:xfrm>
            <a:off x="0" y="-8164"/>
            <a:ext cx="9035141" cy="6858000"/>
          </a:xfrm>
          <a:custGeom>
            <a:avLst/>
            <a:gdLst>
              <a:gd name="connsiteX0" fmla="*/ 0 w 6095999"/>
              <a:gd name="connsiteY0" fmla="*/ 0 h 6858000"/>
              <a:gd name="connsiteX1" fmla="*/ 6095999 w 6095999"/>
              <a:gd name="connsiteY1" fmla="*/ 0 h 6858000"/>
              <a:gd name="connsiteX2" fmla="*/ 6095999 w 6095999"/>
              <a:gd name="connsiteY2" fmla="*/ 6858000 h 6858000"/>
              <a:gd name="connsiteX3" fmla="*/ 0 w 6095999"/>
              <a:gd name="connsiteY3" fmla="*/ 6858000 h 6858000"/>
              <a:gd name="connsiteX4" fmla="*/ 0 w 6095999"/>
              <a:gd name="connsiteY4" fmla="*/ 0 h 6858000"/>
              <a:gd name="connsiteX0" fmla="*/ 0 w 9018813"/>
              <a:gd name="connsiteY0" fmla="*/ 0 h 6858000"/>
              <a:gd name="connsiteX1" fmla="*/ 9018813 w 9018813"/>
              <a:gd name="connsiteY1" fmla="*/ 8165 h 6858000"/>
              <a:gd name="connsiteX2" fmla="*/ 6095999 w 9018813"/>
              <a:gd name="connsiteY2" fmla="*/ 6858000 h 6858000"/>
              <a:gd name="connsiteX3" fmla="*/ 0 w 9018813"/>
              <a:gd name="connsiteY3" fmla="*/ 6858000 h 6858000"/>
              <a:gd name="connsiteX4" fmla="*/ 0 w 9018813"/>
              <a:gd name="connsiteY4" fmla="*/ 0 h 6858000"/>
              <a:gd name="connsiteX0" fmla="*/ 0 w 9018813"/>
              <a:gd name="connsiteY0" fmla="*/ 0 h 6858000"/>
              <a:gd name="connsiteX1" fmla="*/ 9018813 w 9018813"/>
              <a:gd name="connsiteY1" fmla="*/ 8165 h 6858000"/>
              <a:gd name="connsiteX2" fmla="*/ 6095999 w 9018813"/>
              <a:gd name="connsiteY2" fmla="*/ 6858000 h 6858000"/>
              <a:gd name="connsiteX3" fmla="*/ 0 w 9018813"/>
              <a:gd name="connsiteY3" fmla="*/ 6858000 h 6858000"/>
              <a:gd name="connsiteX4" fmla="*/ 0 w 9018813"/>
              <a:gd name="connsiteY4" fmla="*/ 0 h 6858000"/>
              <a:gd name="connsiteX0" fmla="*/ 0 w 9018813"/>
              <a:gd name="connsiteY0" fmla="*/ 0 h 6858000"/>
              <a:gd name="connsiteX1" fmla="*/ 9018813 w 9018813"/>
              <a:gd name="connsiteY1" fmla="*/ 8165 h 6858000"/>
              <a:gd name="connsiteX2" fmla="*/ 6095999 w 9018813"/>
              <a:gd name="connsiteY2" fmla="*/ 6858000 h 6858000"/>
              <a:gd name="connsiteX3" fmla="*/ 0 w 9018813"/>
              <a:gd name="connsiteY3" fmla="*/ 6858000 h 6858000"/>
              <a:gd name="connsiteX4" fmla="*/ 0 w 9018813"/>
              <a:gd name="connsiteY4" fmla="*/ 0 h 6858000"/>
              <a:gd name="connsiteX0" fmla="*/ 0 w 9035141"/>
              <a:gd name="connsiteY0" fmla="*/ 0 h 6858000"/>
              <a:gd name="connsiteX1" fmla="*/ 9035141 w 9035141"/>
              <a:gd name="connsiteY1" fmla="*/ 8165 h 6858000"/>
              <a:gd name="connsiteX2" fmla="*/ 6095999 w 9035141"/>
              <a:gd name="connsiteY2" fmla="*/ 6858000 h 6858000"/>
              <a:gd name="connsiteX3" fmla="*/ 0 w 9035141"/>
              <a:gd name="connsiteY3" fmla="*/ 6858000 h 6858000"/>
              <a:gd name="connsiteX4" fmla="*/ 0 w 9035141"/>
              <a:gd name="connsiteY4" fmla="*/ 0 h 6858000"/>
              <a:gd name="connsiteX0" fmla="*/ 0 w 9035141"/>
              <a:gd name="connsiteY0" fmla="*/ 0 h 6858000"/>
              <a:gd name="connsiteX1" fmla="*/ 9035141 w 9035141"/>
              <a:gd name="connsiteY1" fmla="*/ 8165 h 6858000"/>
              <a:gd name="connsiteX2" fmla="*/ 6095999 w 9035141"/>
              <a:gd name="connsiteY2" fmla="*/ 6858000 h 6858000"/>
              <a:gd name="connsiteX3" fmla="*/ 0 w 9035141"/>
              <a:gd name="connsiteY3" fmla="*/ 6858000 h 6858000"/>
              <a:gd name="connsiteX4" fmla="*/ 0 w 903514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5141" h="6858000">
                <a:moveTo>
                  <a:pt x="0" y="0"/>
                </a:moveTo>
                <a:lnTo>
                  <a:pt x="9035141" y="8165"/>
                </a:lnTo>
                <a:cubicBezTo>
                  <a:pt x="8967106" y="3246664"/>
                  <a:pt x="7511141" y="5521779"/>
                  <a:pt x="6095999" y="6858000"/>
                </a:cubicBezTo>
                <a:lnTo>
                  <a:pt x="0" y="6858000"/>
                </a:lnTo>
                <a:lnTo>
                  <a:pt x="0" y="0"/>
                </a:lnTo>
                <a:close/>
              </a:path>
            </a:pathLst>
          </a:custGeom>
          <a:solidFill>
            <a:srgbClr val="0D32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897F74C5-360C-7346-BDB0-F26362516AE9}"/>
              </a:ext>
            </a:extLst>
          </p:cNvPr>
          <p:cNvPicPr>
            <a:picLocks noChangeAspect="1"/>
          </p:cNvPicPr>
          <p:nvPr userDrawn="1"/>
        </p:nvPicPr>
        <p:blipFill>
          <a:blip r:embed="rId3"/>
          <a:stretch>
            <a:fillRect/>
          </a:stretch>
        </p:blipFill>
        <p:spPr>
          <a:xfrm>
            <a:off x="10095091" y="325213"/>
            <a:ext cx="1762292" cy="1471805"/>
          </a:xfrm>
          <a:prstGeom prst="rect">
            <a:avLst/>
          </a:prstGeom>
        </p:spPr>
      </p:pic>
    </p:spTree>
    <p:extLst>
      <p:ext uri="{BB962C8B-B14F-4D97-AF65-F5344CB8AC3E}">
        <p14:creationId xmlns:p14="http://schemas.microsoft.com/office/powerpoint/2010/main" val="1175798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1FFECA53-ACBB-D640-B3EC-A30A62FAF1F8}"/>
              </a:ext>
            </a:extLst>
          </p:cNvPr>
          <p:cNvSpPr/>
          <p:nvPr userDrawn="1"/>
        </p:nvSpPr>
        <p:spPr>
          <a:xfrm flipH="1" flipV="1">
            <a:off x="9375322" y="-1"/>
            <a:ext cx="2816678" cy="6858002"/>
          </a:xfrm>
          <a:custGeom>
            <a:avLst/>
            <a:gdLst>
              <a:gd name="connsiteX0" fmla="*/ 0 w 1020535"/>
              <a:gd name="connsiteY0" fmla="*/ 963386 h 963386"/>
              <a:gd name="connsiteX1" fmla="*/ 0 w 1020535"/>
              <a:gd name="connsiteY1" fmla="*/ 0 h 963386"/>
              <a:gd name="connsiteX2" fmla="*/ 1020535 w 1020535"/>
              <a:gd name="connsiteY2" fmla="*/ 963386 h 963386"/>
              <a:gd name="connsiteX3" fmla="*/ 0 w 1020535"/>
              <a:gd name="connsiteY3" fmla="*/ 963386 h 963386"/>
              <a:gd name="connsiteX0" fmla="*/ 0 w 1020535"/>
              <a:gd name="connsiteY0" fmla="*/ 6825343 h 6825343"/>
              <a:gd name="connsiteX1" fmla="*/ 0 w 1020535"/>
              <a:gd name="connsiteY1" fmla="*/ 0 h 6825343"/>
              <a:gd name="connsiteX2" fmla="*/ 1020535 w 1020535"/>
              <a:gd name="connsiteY2" fmla="*/ 6825343 h 6825343"/>
              <a:gd name="connsiteX3" fmla="*/ 0 w 1020535"/>
              <a:gd name="connsiteY3" fmla="*/ 6825343 h 6825343"/>
              <a:gd name="connsiteX0" fmla="*/ 0 w 1020535"/>
              <a:gd name="connsiteY0" fmla="*/ 6825343 h 6825343"/>
              <a:gd name="connsiteX1" fmla="*/ 0 w 1020535"/>
              <a:gd name="connsiteY1" fmla="*/ 0 h 6825343"/>
              <a:gd name="connsiteX2" fmla="*/ 1020535 w 1020535"/>
              <a:gd name="connsiteY2" fmla="*/ 6825343 h 6825343"/>
              <a:gd name="connsiteX3" fmla="*/ 0 w 1020535"/>
              <a:gd name="connsiteY3" fmla="*/ 6825343 h 6825343"/>
              <a:gd name="connsiteX0" fmla="*/ 0 w 2808513"/>
              <a:gd name="connsiteY0" fmla="*/ 6825343 h 6825343"/>
              <a:gd name="connsiteX1" fmla="*/ 0 w 2808513"/>
              <a:gd name="connsiteY1" fmla="*/ 0 h 6825343"/>
              <a:gd name="connsiteX2" fmla="*/ 2808513 w 2808513"/>
              <a:gd name="connsiteY2" fmla="*/ 6817179 h 6825343"/>
              <a:gd name="connsiteX3" fmla="*/ 0 w 2808513"/>
              <a:gd name="connsiteY3" fmla="*/ 6825343 h 6825343"/>
              <a:gd name="connsiteX0" fmla="*/ 0 w 2808513"/>
              <a:gd name="connsiteY0" fmla="*/ 6825343 h 6825343"/>
              <a:gd name="connsiteX1" fmla="*/ 0 w 2808513"/>
              <a:gd name="connsiteY1" fmla="*/ 0 h 6825343"/>
              <a:gd name="connsiteX2" fmla="*/ 2808513 w 2808513"/>
              <a:gd name="connsiteY2" fmla="*/ 6817179 h 6825343"/>
              <a:gd name="connsiteX3" fmla="*/ 0 w 2808513"/>
              <a:gd name="connsiteY3" fmla="*/ 6825343 h 6825343"/>
              <a:gd name="connsiteX0" fmla="*/ 0 w 2808513"/>
              <a:gd name="connsiteY0" fmla="*/ 6825343 h 6825343"/>
              <a:gd name="connsiteX1" fmla="*/ 0 w 2808513"/>
              <a:gd name="connsiteY1" fmla="*/ 0 h 6825343"/>
              <a:gd name="connsiteX2" fmla="*/ 2808513 w 2808513"/>
              <a:gd name="connsiteY2" fmla="*/ 6817179 h 6825343"/>
              <a:gd name="connsiteX3" fmla="*/ 0 w 2808513"/>
              <a:gd name="connsiteY3" fmla="*/ 6825343 h 6825343"/>
              <a:gd name="connsiteX0" fmla="*/ 0 w 2808513"/>
              <a:gd name="connsiteY0" fmla="*/ 6784522 h 6784522"/>
              <a:gd name="connsiteX1" fmla="*/ 130629 w 2808513"/>
              <a:gd name="connsiteY1" fmla="*/ 0 h 6784522"/>
              <a:gd name="connsiteX2" fmla="*/ 2808513 w 2808513"/>
              <a:gd name="connsiteY2" fmla="*/ 6776358 h 6784522"/>
              <a:gd name="connsiteX3" fmla="*/ 0 w 2808513"/>
              <a:gd name="connsiteY3" fmla="*/ 6784522 h 6784522"/>
              <a:gd name="connsiteX0" fmla="*/ 0 w 2808513"/>
              <a:gd name="connsiteY0" fmla="*/ 6858001 h 6858001"/>
              <a:gd name="connsiteX1" fmla="*/ 0 w 2808513"/>
              <a:gd name="connsiteY1" fmla="*/ 0 h 6858001"/>
              <a:gd name="connsiteX2" fmla="*/ 2808513 w 2808513"/>
              <a:gd name="connsiteY2" fmla="*/ 6849837 h 6858001"/>
              <a:gd name="connsiteX3" fmla="*/ 0 w 2808513"/>
              <a:gd name="connsiteY3" fmla="*/ 6858001 h 6858001"/>
              <a:gd name="connsiteX0" fmla="*/ 0 w 2808513"/>
              <a:gd name="connsiteY0" fmla="*/ 6858001 h 6858001"/>
              <a:gd name="connsiteX1" fmla="*/ 0 w 2808513"/>
              <a:gd name="connsiteY1" fmla="*/ 0 h 6858001"/>
              <a:gd name="connsiteX2" fmla="*/ 2808513 w 2808513"/>
              <a:gd name="connsiteY2" fmla="*/ 6849837 h 6858001"/>
              <a:gd name="connsiteX3" fmla="*/ 0 w 2808513"/>
              <a:gd name="connsiteY3" fmla="*/ 6858001 h 6858001"/>
              <a:gd name="connsiteX0" fmla="*/ 0 w 2816678"/>
              <a:gd name="connsiteY0" fmla="*/ 6858001 h 6858002"/>
              <a:gd name="connsiteX1" fmla="*/ 0 w 2816678"/>
              <a:gd name="connsiteY1" fmla="*/ 0 h 6858002"/>
              <a:gd name="connsiteX2" fmla="*/ 2816678 w 2816678"/>
              <a:gd name="connsiteY2" fmla="*/ 6858002 h 6858002"/>
              <a:gd name="connsiteX3" fmla="*/ 0 w 2816678"/>
              <a:gd name="connsiteY3" fmla="*/ 6858001 h 6858002"/>
            </a:gdLst>
            <a:ahLst/>
            <a:cxnLst>
              <a:cxn ang="0">
                <a:pos x="connsiteX0" y="connsiteY0"/>
              </a:cxn>
              <a:cxn ang="0">
                <a:pos x="connsiteX1" y="connsiteY1"/>
              </a:cxn>
              <a:cxn ang="0">
                <a:pos x="connsiteX2" y="connsiteY2"/>
              </a:cxn>
              <a:cxn ang="0">
                <a:pos x="connsiteX3" y="connsiteY3"/>
              </a:cxn>
            </a:cxnLst>
            <a:rect l="l" t="t" r="r" b="b"/>
            <a:pathLst>
              <a:path w="2816678" h="6858002">
                <a:moveTo>
                  <a:pt x="0" y="6858001"/>
                </a:moveTo>
                <a:lnTo>
                  <a:pt x="0" y="0"/>
                </a:lnTo>
                <a:cubicBezTo>
                  <a:pt x="144235" y="3197678"/>
                  <a:pt x="1782536" y="5668738"/>
                  <a:pt x="2816678" y="6858002"/>
                </a:cubicBezTo>
                <a:lnTo>
                  <a:pt x="0" y="6858001"/>
                </a:lnTo>
                <a:close/>
              </a:path>
            </a:pathLst>
          </a:custGeom>
          <a:solidFill>
            <a:srgbClr val="0D32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3B12659-1010-3F4E-B059-3ACC60BD5F23}"/>
              </a:ext>
            </a:extLst>
          </p:cNvPr>
          <p:cNvPicPr>
            <a:picLocks noChangeAspect="1"/>
          </p:cNvPicPr>
          <p:nvPr userDrawn="1"/>
        </p:nvPicPr>
        <p:blipFill>
          <a:blip r:embed="rId2"/>
          <a:srcRect/>
          <a:stretch/>
        </p:blipFill>
        <p:spPr>
          <a:xfrm>
            <a:off x="10618238" y="422530"/>
            <a:ext cx="1225368" cy="727142"/>
          </a:xfrm>
          <a:prstGeom prst="rect">
            <a:avLst/>
          </a:prstGeom>
        </p:spPr>
      </p:pic>
    </p:spTree>
    <p:extLst>
      <p:ext uri="{BB962C8B-B14F-4D97-AF65-F5344CB8AC3E}">
        <p14:creationId xmlns:p14="http://schemas.microsoft.com/office/powerpoint/2010/main" val="1106472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43351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55111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8573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CF41D-7C3C-6740-9F8F-12F5FD24E91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D3B5FFF-5026-A34D-AEF1-4667D7EB474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2D2454A-0BBE-884F-9257-7B007767FAEC}"/>
              </a:ext>
            </a:extLst>
          </p:cNvPr>
          <p:cNvSpPr>
            <a:spLocks noGrp="1"/>
          </p:cNvSpPr>
          <p:nvPr>
            <p:ph type="dt" sz="half" idx="10"/>
          </p:nvPr>
        </p:nvSpPr>
        <p:spPr>
          <a:xfrm>
            <a:off x="838200" y="6356350"/>
            <a:ext cx="2743200" cy="365125"/>
          </a:xfrm>
          <a:prstGeom prst="rect">
            <a:avLst/>
          </a:prstGeom>
        </p:spPr>
        <p:txBody>
          <a:bodyPr/>
          <a:lstStyle/>
          <a:p>
            <a:fld id="{8ACBB859-7208-3747-8596-BBD768CB0B13}" type="datetimeFigureOut">
              <a:rPr lang="en-US" smtClean="0"/>
              <a:t>4/23/2024</a:t>
            </a:fld>
            <a:endParaRPr lang="en-US"/>
          </a:p>
        </p:txBody>
      </p:sp>
      <p:sp>
        <p:nvSpPr>
          <p:cNvPr id="5" name="Footer Placeholder 4">
            <a:extLst>
              <a:ext uri="{FF2B5EF4-FFF2-40B4-BE49-F238E27FC236}">
                <a16:creationId xmlns:a16="http://schemas.microsoft.com/office/drawing/2014/main" id="{681AB421-7E7A-C64D-9323-47413D208D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8379B34-78A1-D640-9328-7D2C044644C7}"/>
              </a:ext>
            </a:extLst>
          </p:cNvPr>
          <p:cNvSpPr>
            <a:spLocks noGrp="1"/>
          </p:cNvSpPr>
          <p:nvPr>
            <p:ph type="sldNum" sz="quarter" idx="12"/>
          </p:nvPr>
        </p:nvSpPr>
        <p:spPr>
          <a:xfrm>
            <a:off x="8610600" y="6356350"/>
            <a:ext cx="2743200" cy="365125"/>
          </a:xfrm>
          <a:prstGeom prst="rect">
            <a:avLst/>
          </a:prstGeom>
        </p:spPr>
        <p:txBody>
          <a:bodyPr/>
          <a:lstStyle/>
          <a:p>
            <a:fld id="{BB025AA6-260C-1A49-B32C-491B17277F42}" type="slidenum">
              <a:rPr lang="en-US" smtClean="0"/>
              <a:t>‹#›</a:t>
            </a:fld>
            <a:endParaRPr lang="en-US"/>
          </a:p>
        </p:txBody>
      </p:sp>
    </p:spTree>
    <p:extLst>
      <p:ext uri="{BB962C8B-B14F-4D97-AF65-F5344CB8AC3E}">
        <p14:creationId xmlns:p14="http://schemas.microsoft.com/office/powerpoint/2010/main" val="3071366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1CAC8-96B3-C344-9079-F48276DA3F4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FB45B2C-940E-644E-B5B2-5D9F4A344FC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79CC969-7C52-D341-AB46-0FC45648AFA7}"/>
              </a:ext>
            </a:extLst>
          </p:cNvPr>
          <p:cNvSpPr>
            <a:spLocks noGrp="1"/>
          </p:cNvSpPr>
          <p:nvPr>
            <p:ph type="dt" sz="half" idx="10"/>
          </p:nvPr>
        </p:nvSpPr>
        <p:spPr>
          <a:xfrm>
            <a:off x="838200" y="6356350"/>
            <a:ext cx="2743200" cy="365125"/>
          </a:xfrm>
          <a:prstGeom prst="rect">
            <a:avLst/>
          </a:prstGeom>
        </p:spPr>
        <p:txBody>
          <a:bodyPr/>
          <a:lstStyle/>
          <a:p>
            <a:fld id="{8ACBB859-7208-3747-8596-BBD768CB0B13}" type="datetimeFigureOut">
              <a:rPr lang="en-US" smtClean="0"/>
              <a:t>4/23/2024</a:t>
            </a:fld>
            <a:endParaRPr lang="en-US"/>
          </a:p>
        </p:txBody>
      </p:sp>
      <p:sp>
        <p:nvSpPr>
          <p:cNvPr id="5" name="Footer Placeholder 4">
            <a:extLst>
              <a:ext uri="{FF2B5EF4-FFF2-40B4-BE49-F238E27FC236}">
                <a16:creationId xmlns:a16="http://schemas.microsoft.com/office/drawing/2014/main" id="{C6DAA0EA-DE74-C445-86CB-3A88852B11F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458910C-EA1E-5445-8494-A39B11EA73AB}"/>
              </a:ext>
            </a:extLst>
          </p:cNvPr>
          <p:cNvSpPr>
            <a:spLocks noGrp="1"/>
          </p:cNvSpPr>
          <p:nvPr>
            <p:ph type="sldNum" sz="quarter" idx="12"/>
          </p:nvPr>
        </p:nvSpPr>
        <p:spPr>
          <a:xfrm>
            <a:off x="8610600" y="6356350"/>
            <a:ext cx="2743200" cy="365125"/>
          </a:xfrm>
          <a:prstGeom prst="rect">
            <a:avLst/>
          </a:prstGeom>
        </p:spPr>
        <p:txBody>
          <a:bodyPr/>
          <a:lstStyle/>
          <a:p>
            <a:fld id="{BB025AA6-260C-1A49-B32C-491B17277F42}" type="slidenum">
              <a:rPr lang="en-US" smtClean="0"/>
              <a:t>‹#›</a:t>
            </a:fld>
            <a:endParaRPr lang="en-US"/>
          </a:p>
        </p:txBody>
      </p:sp>
    </p:spTree>
    <p:extLst>
      <p:ext uri="{BB962C8B-B14F-4D97-AF65-F5344CB8AC3E}">
        <p14:creationId xmlns:p14="http://schemas.microsoft.com/office/powerpoint/2010/main" val="3617600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49DB9-669B-D14E-968D-DC2DD70A366D}"/>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7FD2231-6AF3-544E-93BA-AF308D83E557}"/>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3CF6F68-A591-8842-855A-A60AA5138E05}"/>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1296A4E-7565-1449-A61E-16D7D50B16E9}"/>
              </a:ext>
            </a:extLst>
          </p:cNvPr>
          <p:cNvSpPr>
            <a:spLocks noGrp="1"/>
          </p:cNvSpPr>
          <p:nvPr>
            <p:ph type="dt" sz="half" idx="10"/>
          </p:nvPr>
        </p:nvSpPr>
        <p:spPr>
          <a:xfrm>
            <a:off x="838200" y="6356350"/>
            <a:ext cx="2743200" cy="365125"/>
          </a:xfrm>
          <a:prstGeom prst="rect">
            <a:avLst/>
          </a:prstGeom>
        </p:spPr>
        <p:txBody>
          <a:bodyPr/>
          <a:lstStyle/>
          <a:p>
            <a:fld id="{8ACBB859-7208-3747-8596-BBD768CB0B13}" type="datetimeFigureOut">
              <a:rPr lang="en-US" smtClean="0"/>
              <a:t>4/23/2024</a:t>
            </a:fld>
            <a:endParaRPr lang="en-US"/>
          </a:p>
        </p:txBody>
      </p:sp>
      <p:sp>
        <p:nvSpPr>
          <p:cNvPr id="6" name="Footer Placeholder 5">
            <a:extLst>
              <a:ext uri="{FF2B5EF4-FFF2-40B4-BE49-F238E27FC236}">
                <a16:creationId xmlns:a16="http://schemas.microsoft.com/office/drawing/2014/main" id="{DC2F29B0-A212-784F-8F73-A02DEF54433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C4663AA-5484-4849-A71D-383DAB6CA412}"/>
              </a:ext>
            </a:extLst>
          </p:cNvPr>
          <p:cNvSpPr>
            <a:spLocks noGrp="1"/>
          </p:cNvSpPr>
          <p:nvPr>
            <p:ph type="sldNum" sz="quarter" idx="12"/>
          </p:nvPr>
        </p:nvSpPr>
        <p:spPr>
          <a:xfrm>
            <a:off x="8610600" y="6356350"/>
            <a:ext cx="2743200" cy="365125"/>
          </a:xfrm>
          <a:prstGeom prst="rect">
            <a:avLst/>
          </a:prstGeom>
        </p:spPr>
        <p:txBody>
          <a:bodyPr/>
          <a:lstStyle/>
          <a:p>
            <a:fld id="{BB025AA6-260C-1A49-B32C-491B17277F42}" type="slidenum">
              <a:rPr lang="en-US" smtClean="0"/>
              <a:t>‹#›</a:t>
            </a:fld>
            <a:endParaRPr lang="en-US"/>
          </a:p>
        </p:txBody>
      </p:sp>
    </p:spTree>
    <p:extLst>
      <p:ext uri="{BB962C8B-B14F-4D97-AF65-F5344CB8AC3E}">
        <p14:creationId xmlns:p14="http://schemas.microsoft.com/office/powerpoint/2010/main" val="3784271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380955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D093D-ABAB-2A4E-A07F-C1A107328B3A}"/>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22826A8-7389-0E40-9869-21F2E5FE1EB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F2B4BC2-ED69-EB48-8DB6-46AB4AE5E97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42A2961-4AA9-E14A-AF15-69A5261CA36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D495DF0-0459-0244-B6F1-1C96ABF9ACFB}"/>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AF9DD59-13F1-9142-8D14-107699D2C744}"/>
              </a:ext>
            </a:extLst>
          </p:cNvPr>
          <p:cNvSpPr>
            <a:spLocks noGrp="1"/>
          </p:cNvSpPr>
          <p:nvPr>
            <p:ph type="dt" sz="half" idx="10"/>
          </p:nvPr>
        </p:nvSpPr>
        <p:spPr>
          <a:xfrm>
            <a:off x="838200" y="6356350"/>
            <a:ext cx="2743200" cy="365125"/>
          </a:xfrm>
          <a:prstGeom prst="rect">
            <a:avLst/>
          </a:prstGeom>
        </p:spPr>
        <p:txBody>
          <a:bodyPr/>
          <a:lstStyle/>
          <a:p>
            <a:fld id="{8ACBB859-7208-3747-8596-BBD768CB0B13}" type="datetimeFigureOut">
              <a:rPr lang="en-US" smtClean="0"/>
              <a:t>4/23/2024</a:t>
            </a:fld>
            <a:endParaRPr lang="en-US"/>
          </a:p>
        </p:txBody>
      </p:sp>
      <p:sp>
        <p:nvSpPr>
          <p:cNvPr id="8" name="Footer Placeholder 7">
            <a:extLst>
              <a:ext uri="{FF2B5EF4-FFF2-40B4-BE49-F238E27FC236}">
                <a16:creationId xmlns:a16="http://schemas.microsoft.com/office/drawing/2014/main" id="{3EFEE384-AA78-7F4E-865F-24E2B3A64D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2087FD4-E99D-AE4C-ACD6-1D9A1C3984B7}"/>
              </a:ext>
            </a:extLst>
          </p:cNvPr>
          <p:cNvSpPr>
            <a:spLocks noGrp="1"/>
          </p:cNvSpPr>
          <p:nvPr>
            <p:ph type="sldNum" sz="quarter" idx="12"/>
          </p:nvPr>
        </p:nvSpPr>
        <p:spPr>
          <a:xfrm>
            <a:off x="8610600" y="6356350"/>
            <a:ext cx="2743200" cy="365125"/>
          </a:xfrm>
          <a:prstGeom prst="rect">
            <a:avLst/>
          </a:prstGeom>
        </p:spPr>
        <p:txBody>
          <a:bodyPr/>
          <a:lstStyle/>
          <a:p>
            <a:fld id="{BB025AA6-260C-1A49-B32C-491B17277F42}" type="slidenum">
              <a:rPr lang="en-US" smtClean="0"/>
              <a:t>‹#›</a:t>
            </a:fld>
            <a:endParaRPr lang="en-US"/>
          </a:p>
        </p:txBody>
      </p:sp>
    </p:spTree>
    <p:extLst>
      <p:ext uri="{BB962C8B-B14F-4D97-AF65-F5344CB8AC3E}">
        <p14:creationId xmlns:p14="http://schemas.microsoft.com/office/powerpoint/2010/main" val="10760543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4B92D-6710-C649-96B6-1B58BFA96D36}"/>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906C20F-6FC0-9A42-801B-EFF17193F06D}"/>
              </a:ext>
            </a:extLst>
          </p:cNvPr>
          <p:cNvSpPr>
            <a:spLocks noGrp="1"/>
          </p:cNvSpPr>
          <p:nvPr>
            <p:ph type="dt" sz="half" idx="10"/>
          </p:nvPr>
        </p:nvSpPr>
        <p:spPr>
          <a:xfrm>
            <a:off x="838200" y="6356350"/>
            <a:ext cx="2743200" cy="365125"/>
          </a:xfrm>
          <a:prstGeom prst="rect">
            <a:avLst/>
          </a:prstGeom>
        </p:spPr>
        <p:txBody>
          <a:bodyPr/>
          <a:lstStyle/>
          <a:p>
            <a:fld id="{8ACBB859-7208-3747-8596-BBD768CB0B13}" type="datetimeFigureOut">
              <a:rPr lang="en-US" smtClean="0"/>
              <a:t>4/23/2024</a:t>
            </a:fld>
            <a:endParaRPr lang="en-US"/>
          </a:p>
        </p:txBody>
      </p:sp>
      <p:sp>
        <p:nvSpPr>
          <p:cNvPr id="4" name="Footer Placeholder 3">
            <a:extLst>
              <a:ext uri="{FF2B5EF4-FFF2-40B4-BE49-F238E27FC236}">
                <a16:creationId xmlns:a16="http://schemas.microsoft.com/office/drawing/2014/main" id="{7522FA9C-95A6-C742-849A-804D35B1F0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B0FAEA4-2DDB-ED4C-B392-CB7C13FCCA2B}"/>
              </a:ext>
            </a:extLst>
          </p:cNvPr>
          <p:cNvSpPr>
            <a:spLocks noGrp="1"/>
          </p:cNvSpPr>
          <p:nvPr>
            <p:ph type="sldNum" sz="quarter" idx="12"/>
          </p:nvPr>
        </p:nvSpPr>
        <p:spPr>
          <a:xfrm>
            <a:off x="8610600" y="6356350"/>
            <a:ext cx="2743200" cy="365125"/>
          </a:xfrm>
          <a:prstGeom prst="rect">
            <a:avLst/>
          </a:prstGeom>
        </p:spPr>
        <p:txBody>
          <a:bodyPr/>
          <a:lstStyle/>
          <a:p>
            <a:fld id="{BB025AA6-260C-1A49-B32C-491B17277F42}" type="slidenum">
              <a:rPr lang="en-US" smtClean="0"/>
              <a:t>‹#›</a:t>
            </a:fld>
            <a:endParaRPr lang="en-US"/>
          </a:p>
        </p:txBody>
      </p:sp>
    </p:spTree>
    <p:extLst>
      <p:ext uri="{BB962C8B-B14F-4D97-AF65-F5344CB8AC3E}">
        <p14:creationId xmlns:p14="http://schemas.microsoft.com/office/powerpoint/2010/main" val="16964143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DABA5-BB45-8E42-A8D3-2BF2C16A2C2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6AC4619-8282-DC4C-ABA5-A9582644843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B61FF55-A0E7-C242-8BE9-4EC72224BB8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8645DE9-C988-8649-9E66-1EF842652787}"/>
              </a:ext>
            </a:extLst>
          </p:cNvPr>
          <p:cNvSpPr>
            <a:spLocks noGrp="1"/>
          </p:cNvSpPr>
          <p:nvPr>
            <p:ph type="dt" sz="half" idx="10"/>
          </p:nvPr>
        </p:nvSpPr>
        <p:spPr>
          <a:xfrm>
            <a:off x="838200" y="6356350"/>
            <a:ext cx="2743200" cy="365125"/>
          </a:xfrm>
          <a:prstGeom prst="rect">
            <a:avLst/>
          </a:prstGeom>
        </p:spPr>
        <p:txBody>
          <a:bodyPr/>
          <a:lstStyle/>
          <a:p>
            <a:fld id="{8ACBB859-7208-3747-8596-BBD768CB0B13}" type="datetimeFigureOut">
              <a:rPr lang="en-US" smtClean="0"/>
              <a:t>4/23/2024</a:t>
            </a:fld>
            <a:endParaRPr lang="en-US"/>
          </a:p>
        </p:txBody>
      </p:sp>
      <p:sp>
        <p:nvSpPr>
          <p:cNvPr id="6" name="Footer Placeholder 5">
            <a:extLst>
              <a:ext uri="{FF2B5EF4-FFF2-40B4-BE49-F238E27FC236}">
                <a16:creationId xmlns:a16="http://schemas.microsoft.com/office/drawing/2014/main" id="{C5C25043-E3F8-A143-9A4A-F4CFA482A8F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F9450A6-D66C-BA49-BC42-B60A726E4390}"/>
              </a:ext>
            </a:extLst>
          </p:cNvPr>
          <p:cNvSpPr>
            <a:spLocks noGrp="1"/>
          </p:cNvSpPr>
          <p:nvPr>
            <p:ph type="sldNum" sz="quarter" idx="12"/>
          </p:nvPr>
        </p:nvSpPr>
        <p:spPr>
          <a:xfrm>
            <a:off x="8610600" y="6356350"/>
            <a:ext cx="2743200" cy="365125"/>
          </a:xfrm>
          <a:prstGeom prst="rect">
            <a:avLst/>
          </a:prstGeom>
        </p:spPr>
        <p:txBody>
          <a:bodyPr/>
          <a:lstStyle/>
          <a:p>
            <a:fld id="{BB025AA6-260C-1A49-B32C-491B17277F42}" type="slidenum">
              <a:rPr lang="en-US" smtClean="0"/>
              <a:t>‹#›</a:t>
            </a:fld>
            <a:endParaRPr lang="en-US"/>
          </a:p>
        </p:txBody>
      </p:sp>
    </p:spTree>
    <p:extLst>
      <p:ext uri="{BB962C8B-B14F-4D97-AF65-F5344CB8AC3E}">
        <p14:creationId xmlns:p14="http://schemas.microsoft.com/office/powerpoint/2010/main" val="13270248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52869-9844-154B-A4CF-A8402C09B06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9E64ABD-7DD2-1742-9C5E-C46544FB5CB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2A9C82F-57DA-6844-B47A-78F3CDA0351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8FB1126-968E-FE45-8A76-7DD19F349471}"/>
              </a:ext>
            </a:extLst>
          </p:cNvPr>
          <p:cNvSpPr>
            <a:spLocks noGrp="1"/>
          </p:cNvSpPr>
          <p:nvPr>
            <p:ph type="dt" sz="half" idx="10"/>
          </p:nvPr>
        </p:nvSpPr>
        <p:spPr>
          <a:xfrm>
            <a:off x="838200" y="6356350"/>
            <a:ext cx="2743200" cy="365125"/>
          </a:xfrm>
          <a:prstGeom prst="rect">
            <a:avLst/>
          </a:prstGeom>
        </p:spPr>
        <p:txBody>
          <a:bodyPr/>
          <a:lstStyle/>
          <a:p>
            <a:fld id="{8ACBB859-7208-3747-8596-BBD768CB0B13}" type="datetimeFigureOut">
              <a:rPr lang="en-US" smtClean="0"/>
              <a:t>4/23/2024</a:t>
            </a:fld>
            <a:endParaRPr lang="en-US"/>
          </a:p>
        </p:txBody>
      </p:sp>
      <p:sp>
        <p:nvSpPr>
          <p:cNvPr id="6" name="Footer Placeholder 5">
            <a:extLst>
              <a:ext uri="{FF2B5EF4-FFF2-40B4-BE49-F238E27FC236}">
                <a16:creationId xmlns:a16="http://schemas.microsoft.com/office/drawing/2014/main" id="{CD804F3E-EAD7-BE4C-B491-0048BB89C64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4EF4E9F-3ECF-6B48-8733-06FD1A77DA3F}"/>
              </a:ext>
            </a:extLst>
          </p:cNvPr>
          <p:cNvSpPr>
            <a:spLocks noGrp="1"/>
          </p:cNvSpPr>
          <p:nvPr>
            <p:ph type="sldNum" sz="quarter" idx="12"/>
          </p:nvPr>
        </p:nvSpPr>
        <p:spPr>
          <a:xfrm>
            <a:off x="8610600" y="6356350"/>
            <a:ext cx="2743200" cy="365125"/>
          </a:xfrm>
          <a:prstGeom prst="rect">
            <a:avLst/>
          </a:prstGeom>
        </p:spPr>
        <p:txBody>
          <a:bodyPr/>
          <a:lstStyle/>
          <a:p>
            <a:fld id="{BB025AA6-260C-1A49-B32C-491B17277F42}" type="slidenum">
              <a:rPr lang="en-US" smtClean="0"/>
              <a:t>‹#›</a:t>
            </a:fld>
            <a:endParaRPr lang="en-US"/>
          </a:p>
        </p:txBody>
      </p:sp>
    </p:spTree>
    <p:extLst>
      <p:ext uri="{BB962C8B-B14F-4D97-AF65-F5344CB8AC3E}">
        <p14:creationId xmlns:p14="http://schemas.microsoft.com/office/powerpoint/2010/main" val="1755438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42F22-A34E-3F4A-881D-9EEF879F13B3}"/>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29E8232-6165-1541-B50D-EDA9E7772648}"/>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769D738-C68E-9049-AE1F-26F97601695B}"/>
              </a:ext>
            </a:extLst>
          </p:cNvPr>
          <p:cNvSpPr>
            <a:spLocks noGrp="1"/>
          </p:cNvSpPr>
          <p:nvPr>
            <p:ph type="dt" sz="half" idx="10"/>
          </p:nvPr>
        </p:nvSpPr>
        <p:spPr>
          <a:xfrm>
            <a:off x="838200" y="6356350"/>
            <a:ext cx="2743200" cy="365125"/>
          </a:xfrm>
          <a:prstGeom prst="rect">
            <a:avLst/>
          </a:prstGeom>
        </p:spPr>
        <p:txBody>
          <a:bodyPr/>
          <a:lstStyle/>
          <a:p>
            <a:fld id="{8ACBB859-7208-3747-8596-BBD768CB0B13}" type="datetimeFigureOut">
              <a:rPr lang="en-US" smtClean="0"/>
              <a:t>4/23/2024</a:t>
            </a:fld>
            <a:endParaRPr lang="en-US"/>
          </a:p>
        </p:txBody>
      </p:sp>
      <p:sp>
        <p:nvSpPr>
          <p:cNvPr id="5" name="Footer Placeholder 4">
            <a:extLst>
              <a:ext uri="{FF2B5EF4-FFF2-40B4-BE49-F238E27FC236}">
                <a16:creationId xmlns:a16="http://schemas.microsoft.com/office/drawing/2014/main" id="{53F51570-1657-0741-8426-4D337B9E4E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73B4D87-0754-F040-83F0-E61D545E8D6D}"/>
              </a:ext>
            </a:extLst>
          </p:cNvPr>
          <p:cNvSpPr>
            <a:spLocks noGrp="1"/>
          </p:cNvSpPr>
          <p:nvPr>
            <p:ph type="sldNum" sz="quarter" idx="12"/>
          </p:nvPr>
        </p:nvSpPr>
        <p:spPr>
          <a:xfrm>
            <a:off x="8610600" y="6356350"/>
            <a:ext cx="2743200" cy="365125"/>
          </a:xfrm>
          <a:prstGeom prst="rect">
            <a:avLst/>
          </a:prstGeom>
        </p:spPr>
        <p:txBody>
          <a:bodyPr/>
          <a:lstStyle/>
          <a:p>
            <a:fld id="{BB025AA6-260C-1A49-B32C-491B17277F42}" type="slidenum">
              <a:rPr lang="en-US" smtClean="0"/>
              <a:t>‹#›</a:t>
            </a:fld>
            <a:endParaRPr lang="en-US"/>
          </a:p>
        </p:txBody>
      </p:sp>
    </p:spTree>
    <p:extLst>
      <p:ext uri="{BB962C8B-B14F-4D97-AF65-F5344CB8AC3E}">
        <p14:creationId xmlns:p14="http://schemas.microsoft.com/office/powerpoint/2010/main" val="2135869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D0BA4A-329F-ED45-8CE6-25ECA3261426}"/>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2015BE0-2902-6A45-9065-D99BF43531AD}"/>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641FE47-A8E5-D946-9D8D-4B045BA0BA62}"/>
              </a:ext>
            </a:extLst>
          </p:cNvPr>
          <p:cNvSpPr>
            <a:spLocks noGrp="1"/>
          </p:cNvSpPr>
          <p:nvPr>
            <p:ph type="dt" sz="half" idx="10"/>
          </p:nvPr>
        </p:nvSpPr>
        <p:spPr>
          <a:xfrm>
            <a:off x="838200" y="6356350"/>
            <a:ext cx="2743200" cy="365125"/>
          </a:xfrm>
          <a:prstGeom prst="rect">
            <a:avLst/>
          </a:prstGeom>
        </p:spPr>
        <p:txBody>
          <a:bodyPr/>
          <a:lstStyle/>
          <a:p>
            <a:fld id="{8ACBB859-7208-3747-8596-BBD768CB0B13}" type="datetimeFigureOut">
              <a:rPr lang="en-US" smtClean="0"/>
              <a:t>4/23/2024</a:t>
            </a:fld>
            <a:endParaRPr lang="en-US"/>
          </a:p>
        </p:txBody>
      </p:sp>
      <p:sp>
        <p:nvSpPr>
          <p:cNvPr id="5" name="Footer Placeholder 4">
            <a:extLst>
              <a:ext uri="{FF2B5EF4-FFF2-40B4-BE49-F238E27FC236}">
                <a16:creationId xmlns:a16="http://schemas.microsoft.com/office/drawing/2014/main" id="{EED86F7A-9A27-A149-ADD5-CB9CA78D979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9DD2F2F-3103-1E4A-8A52-B81A4949DE70}"/>
              </a:ext>
            </a:extLst>
          </p:cNvPr>
          <p:cNvSpPr>
            <a:spLocks noGrp="1"/>
          </p:cNvSpPr>
          <p:nvPr>
            <p:ph type="sldNum" sz="quarter" idx="12"/>
          </p:nvPr>
        </p:nvSpPr>
        <p:spPr>
          <a:xfrm>
            <a:off x="8610600" y="6356350"/>
            <a:ext cx="2743200" cy="365125"/>
          </a:xfrm>
          <a:prstGeom prst="rect">
            <a:avLst/>
          </a:prstGeom>
        </p:spPr>
        <p:txBody>
          <a:bodyPr/>
          <a:lstStyle/>
          <a:p>
            <a:fld id="{BB025AA6-260C-1A49-B32C-491B17277F42}" type="slidenum">
              <a:rPr lang="en-US" smtClean="0"/>
              <a:t>‹#›</a:t>
            </a:fld>
            <a:endParaRPr lang="en-US"/>
          </a:p>
        </p:txBody>
      </p:sp>
    </p:spTree>
    <p:extLst>
      <p:ext uri="{BB962C8B-B14F-4D97-AF65-F5344CB8AC3E}">
        <p14:creationId xmlns:p14="http://schemas.microsoft.com/office/powerpoint/2010/main" val="25285857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BF265-DB47-DA21-3AD2-7F02DE6F8B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BB3998F-6445-0E1D-D3AF-B8460908A2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D3F0FB8-2DD9-22A9-C7E8-E10885FA6B73}"/>
              </a:ext>
            </a:extLst>
          </p:cNvPr>
          <p:cNvSpPr>
            <a:spLocks noGrp="1"/>
          </p:cNvSpPr>
          <p:nvPr>
            <p:ph type="dt" sz="half" idx="10"/>
          </p:nvPr>
        </p:nvSpPr>
        <p:spPr/>
        <p:txBody>
          <a:bodyPr/>
          <a:lstStyle/>
          <a:p>
            <a:fld id="{A8FB492E-B2D2-49B1-8FBB-326290846A10}" type="datetimeFigureOut">
              <a:rPr lang="en-GB" smtClean="0"/>
              <a:t>23/04/2024</a:t>
            </a:fld>
            <a:endParaRPr lang="en-GB"/>
          </a:p>
        </p:txBody>
      </p:sp>
      <p:sp>
        <p:nvSpPr>
          <p:cNvPr id="5" name="Footer Placeholder 4">
            <a:extLst>
              <a:ext uri="{FF2B5EF4-FFF2-40B4-BE49-F238E27FC236}">
                <a16:creationId xmlns:a16="http://schemas.microsoft.com/office/drawing/2014/main" id="{309C246E-9152-FAC7-88BC-E1C996A176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492021-EDA0-5F92-5B3D-DDB706F9973C}"/>
              </a:ext>
            </a:extLst>
          </p:cNvPr>
          <p:cNvSpPr>
            <a:spLocks noGrp="1"/>
          </p:cNvSpPr>
          <p:nvPr>
            <p:ph type="sldNum" sz="quarter" idx="12"/>
          </p:nvPr>
        </p:nvSpPr>
        <p:spPr/>
        <p:txBody>
          <a:bodyPr/>
          <a:lstStyle/>
          <a:p>
            <a:fld id="{79C60EB5-EB82-4EDB-AC7E-BCE236B0E602}" type="slidenum">
              <a:rPr lang="en-GB" smtClean="0"/>
              <a:t>‹#›</a:t>
            </a:fld>
            <a:endParaRPr lang="en-GB"/>
          </a:p>
        </p:txBody>
      </p:sp>
    </p:spTree>
    <p:extLst>
      <p:ext uri="{BB962C8B-B14F-4D97-AF65-F5344CB8AC3E}">
        <p14:creationId xmlns:p14="http://schemas.microsoft.com/office/powerpoint/2010/main" val="36921717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83D48-52BC-CB12-834C-2D4FFC89FD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7C343A5-6F8F-A007-A7CB-4252DF42EE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DFC11D-8354-074C-24B6-5F75C86041BA}"/>
              </a:ext>
            </a:extLst>
          </p:cNvPr>
          <p:cNvSpPr>
            <a:spLocks noGrp="1"/>
          </p:cNvSpPr>
          <p:nvPr>
            <p:ph type="dt" sz="half" idx="10"/>
          </p:nvPr>
        </p:nvSpPr>
        <p:spPr/>
        <p:txBody>
          <a:bodyPr/>
          <a:lstStyle/>
          <a:p>
            <a:fld id="{A8FB492E-B2D2-49B1-8FBB-326290846A10}" type="datetimeFigureOut">
              <a:rPr lang="en-GB" smtClean="0"/>
              <a:t>23/04/2024</a:t>
            </a:fld>
            <a:endParaRPr lang="en-GB"/>
          </a:p>
        </p:txBody>
      </p:sp>
      <p:sp>
        <p:nvSpPr>
          <p:cNvPr id="5" name="Footer Placeholder 4">
            <a:extLst>
              <a:ext uri="{FF2B5EF4-FFF2-40B4-BE49-F238E27FC236}">
                <a16:creationId xmlns:a16="http://schemas.microsoft.com/office/drawing/2014/main" id="{2B566F51-883E-8E14-2FC4-45B171555C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6F14F5-2826-08FB-3AB0-5176A67FC938}"/>
              </a:ext>
            </a:extLst>
          </p:cNvPr>
          <p:cNvSpPr>
            <a:spLocks noGrp="1"/>
          </p:cNvSpPr>
          <p:nvPr>
            <p:ph type="sldNum" sz="quarter" idx="12"/>
          </p:nvPr>
        </p:nvSpPr>
        <p:spPr/>
        <p:txBody>
          <a:bodyPr/>
          <a:lstStyle/>
          <a:p>
            <a:fld id="{79C60EB5-EB82-4EDB-AC7E-BCE236B0E602}" type="slidenum">
              <a:rPr lang="en-GB" smtClean="0"/>
              <a:t>‹#›</a:t>
            </a:fld>
            <a:endParaRPr lang="en-GB"/>
          </a:p>
        </p:txBody>
      </p:sp>
    </p:spTree>
    <p:extLst>
      <p:ext uri="{BB962C8B-B14F-4D97-AF65-F5344CB8AC3E}">
        <p14:creationId xmlns:p14="http://schemas.microsoft.com/office/powerpoint/2010/main" val="42826160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8017B-968D-8E20-3B1E-E36A2CF711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43E3AD2-82CA-B905-6625-C496976CBB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6BF344-7AAB-1B57-0AC1-4C5CB301208E}"/>
              </a:ext>
            </a:extLst>
          </p:cNvPr>
          <p:cNvSpPr>
            <a:spLocks noGrp="1"/>
          </p:cNvSpPr>
          <p:nvPr>
            <p:ph type="dt" sz="half" idx="10"/>
          </p:nvPr>
        </p:nvSpPr>
        <p:spPr/>
        <p:txBody>
          <a:bodyPr/>
          <a:lstStyle/>
          <a:p>
            <a:fld id="{A8FB492E-B2D2-49B1-8FBB-326290846A10}" type="datetimeFigureOut">
              <a:rPr lang="en-GB" smtClean="0"/>
              <a:t>23/04/2024</a:t>
            </a:fld>
            <a:endParaRPr lang="en-GB"/>
          </a:p>
        </p:txBody>
      </p:sp>
      <p:sp>
        <p:nvSpPr>
          <p:cNvPr id="5" name="Footer Placeholder 4">
            <a:extLst>
              <a:ext uri="{FF2B5EF4-FFF2-40B4-BE49-F238E27FC236}">
                <a16:creationId xmlns:a16="http://schemas.microsoft.com/office/drawing/2014/main" id="{EF50F678-B650-2113-DDC0-2696E41144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9E6DCE-34EE-DFF6-7C50-1778A2119CE0}"/>
              </a:ext>
            </a:extLst>
          </p:cNvPr>
          <p:cNvSpPr>
            <a:spLocks noGrp="1"/>
          </p:cNvSpPr>
          <p:nvPr>
            <p:ph type="sldNum" sz="quarter" idx="12"/>
          </p:nvPr>
        </p:nvSpPr>
        <p:spPr/>
        <p:txBody>
          <a:bodyPr/>
          <a:lstStyle/>
          <a:p>
            <a:fld id="{79C60EB5-EB82-4EDB-AC7E-BCE236B0E602}" type="slidenum">
              <a:rPr lang="en-GB" smtClean="0"/>
              <a:t>‹#›</a:t>
            </a:fld>
            <a:endParaRPr lang="en-GB"/>
          </a:p>
        </p:txBody>
      </p:sp>
    </p:spTree>
    <p:extLst>
      <p:ext uri="{BB962C8B-B14F-4D97-AF65-F5344CB8AC3E}">
        <p14:creationId xmlns:p14="http://schemas.microsoft.com/office/powerpoint/2010/main" val="775427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02373-8839-D434-EA3E-5D07F01FAE4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F3ED60-D33C-E268-F555-0757C46DFE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A025376-CBED-4B43-4C87-93D319E4BE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98C9B8D-F7E1-FAE1-D7A0-47CA4A76C7AE}"/>
              </a:ext>
            </a:extLst>
          </p:cNvPr>
          <p:cNvSpPr>
            <a:spLocks noGrp="1"/>
          </p:cNvSpPr>
          <p:nvPr>
            <p:ph type="dt" sz="half" idx="10"/>
          </p:nvPr>
        </p:nvSpPr>
        <p:spPr/>
        <p:txBody>
          <a:bodyPr/>
          <a:lstStyle/>
          <a:p>
            <a:fld id="{A8FB492E-B2D2-49B1-8FBB-326290846A10}" type="datetimeFigureOut">
              <a:rPr lang="en-GB" smtClean="0"/>
              <a:t>23/04/2024</a:t>
            </a:fld>
            <a:endParaRPr lang="en-GB"/>
          </a:p>
        </p:txBody>
      </p:sp>
      <p:sp>
        <p:nvSpPr>
          <p:cNvPr id="6" name="Footer Placeholder 5">
            <a:extLst>
              <a:ext uri="{FF2B5EF4-FFF2-40B4-BE49-F238E27FC236}">
                <a16:creationId xmlns:a16="http://schemas.microsoft.com/office/drawing/2014/main" id="{F0FE0162-8650-58F0-6623-273EAA9E901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C1C1D8A-F813-94F4-E3E2-4925E198B782}"/>
              </a:ext>
            </a:extLst>
          </p:cNvPr>
          <p:cNvSpPr>
            <a:spLocks noGrp="1"/>
          </p:cNvSpPr>
          <p:nvPr>
            <p:ph type="sldNum" sz="quarter" idx="12"/>
          </p:nvPr>
        </p:nvSpPr>
        <p:spPr/>
        <p:txBody>
          <a:bodyPr/>
          <a:lstStyle/>
          <a:p>
            <a:fld id="{79C60EB5-EB82-4EDB-AC7E-BCE236B0E602}" type="slidenum">
              <a:rPr lang="en-GB" smtClean="0"/>
              <a:t>‹#›</a:t>
            </a:fld>
            <a:endParaRPr lang="en-GB"/>
          </a:p>
        </p:txBody>
      </p:sp>
    </p:spTree>
    <p:extLst>
      <p:ext uri="{BB962C8B-B14F-4D97-AF65-F5344CB8AC3E}">
        <p14:creationId xmlns:p14="http://schemas.microsoft.com/office/powerpoint/2010/main" val="4098410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846CE7D5-CF57-46EF-B807-FDD0502418D4}" type="datetimeFigureOut">
              <a:rPr lang="en-US" smtClean="0"/>
              <a:t>4/23/2024</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338250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78334-5A81-EADB-7182-DB33953D2A7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6916385-908E-88A9-26AA-84A119A2F2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645313-A163-3A6F-12DE-B3CDF894D1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251930D-6BF7-88E5-643D-070D53A831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C3A7E2-ED40-37D8-9776-83B3346D67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404A618-2176-6615-E1DF-7976C9D1C28B}"/>
              </a:ext>
            </a:extLst>
          </p:cNvPr>
          <p:cNvSpPr>
            <a:spLocks noGrp="1"/>
          </p:cNvSpPr>
          <p:nvPr>
            <p:ph type="dt" sz="half" idx="10"/>
          </p:nvPr>
        </p:nvSpPr>
        <p:spPr/>
        <p:txBody>
          <a:bodyPr/>
          <a:lstStyle/>
          <a:p>
            <a:fld id="{A8FB492E-B2D2-49B1-8FBB-326290846A10}" type="datetimeFigureOut">
              <a:rPr lang="en-GB" smtClean="0"/>
              <a:t>23/04/2024</a:t>
            </a:fld>
            <a:endParaRPr lang="en-GB"/>
          </a:p>
        </p:txBody>
      </p:sp>
      <p:sp>
        <p:nvSpPr>
          <p:cNvPr id="8" name="Footer Placeholder 7">
            <a:extLst>
              <a:ext uri="{FF2B5EF4-FFF2-40B4-BE49-F238E27FC236}">
                <a16:creationId xmlns:a16="http://schemas.microsoft.com/office/drawing/2014/main" id="{AC42D420-B2A7-DC79-39C8-1AD3DCF65FA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7CEB3BF-92B7-110E-A159-E06CCDA9C80D}"/>
              </a:ext>
            </a:extLst>
          </p:cNvPr>
          <p:cNvSpPr>
            <a:spLocks noGrp="1"/>
          </p:cNvSpPr>
          <p:nvPr>
            <p:ph type="sldNum" sz="quarter" idx="12"/>
          </p:nvPr>
        </p:nvSpPr>
        <p:spPr/>
        <p:txBody>
          <a:bodyPr/>
          <a:lstStyle/>
          <a:p>
            <a:fld id="{79C60EB5-EB82-4EDB-AC7E-BCE236B0E602}" type="slidenum">
              <a:rPr lang="en-GB" smtClean="0"/>
              <a:t>‹#›</a:t>
            </a:fld>
            <a:endParaRPr lang="en-GB"/>
          </a:p>
        </p:txBody>
      </p:sp>
    </p:spTree>
    <p:extLst>
      <p:ext uri="{BB962C8B-B14F-4D97-AF65-F5344CB8AC3E}">
        <p14:creationId xmlns:p14="http://schemas.microsoft.com/office/powerpoint/2010/main" val="35258551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6836D-E2DA-B643-D4F7-6A82A8CA86F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30F12DE-88E3-35E9-A919-E74A10A0DF4E}"/>
              </a:ext>
            </a:extLst>
          </p:cNvPr>
          <p:cNvSpPr>
            <a:spLocks noGrp="1"/>
          </p:cNvSpPr>
          <p:nvPr>
            <p:ph type="dt" sz="half" idx="10"/>
          </p:nvPr>
        </p:nvSpPr>
        <p:spPr/>
        <p:txBody>
          <a:bodyPr/>
          <a:lstStyle/>
          <a:p>
            <a:fld id="{A8FB492E-B2D2-49B1-8FBB-326290846A10}" type="datetimeFigureOut">
              <a:rPr lang="en-GB" smtClean="0"/>
              <a:t>23/04/2024</a:t>
            </a:fld>
            <a:endParaRPr lang="en-GB"/>
          </a:p>
        </p:txBody>
      </p:sp>
      <p:sp>
        <p:nvSpPr>
          <p:cNvPr id="4" name="Footer Placeholder 3">
            <a:extLst>
              <a:ext uri="{FF2B5EF4-FFF2-40B4-BE49-F238E27FC236}">
                <a16:creationId xmlns:a16="http://schemas.microsoft.com/office/drawing/2014/main" id="{B60506B0-CDFA-BBFB-6DC5-5A83D3801E5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353F496-C0EB-1E83-82E8-1D86FA843150}"/>
              </a:ext>
            </a:extLst>
          </p:cNvPr>
          <p:cNvSpPr>
            <a:spLocks noGrp="1"/>
          </p:cNvSpPr>
          <p:nvPr>
            <p:ph type="sldNum" sz="quarter" idx="12"/>
          </p:nvPr>
        </p:nvSpPr>
        <p:spPr/>
        <p:txBody>
          <a:bodyPr/>
          <a:lstStyle/>
          <a:p>
            <a:fld id="{79C60EB5-EB82-4EDB-AC7E-BCE236B0E602}" type="slidenum">
              <a:rPr lang="en-GB" smtClean="0"/>
              <a:t>‹#›</a:t>
            </a:fld>
            <a:endParaRPr lang="en-GB"/>
          </a:p>
        </p:txBody>
      </p:sp>
    </p:spTree>
    <p:extLst>
      <p:ext uri="{BB962C8B-B14F-4D97-AF65-F5344CB8AC3E}">
        <p14:creationId xmlns:p14="http://schemas.microsoft.com/office/powerpoint/2010/main" val="17640477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092499-0D9D-DF52-2EF0-E8511E001B40}"/>
              </a:ext>
            </a:extLst>
          </p:cNvPr>
          <p:cNvSpPr>
            <a:spLocks noGrp="1"/>
          </p:cNvSpPr>
          <p:nvPr>
            <p:ph type="dt" sz="half" idx="10"/>
          </p:nvPr>
        </p:nvSpPr>
        <p:spPr/>
        <p:txBody>
          <a:bodyPr/>
          <a:lstStyle/>
          <a:p>
            <a:fld id="{A8FB492E-B2D2-49B1-8FBB-326290846A10}" type="datetimeFigureOut">
              <a:rPr lang="en-GB" smtClean="0"/>
              <a:t>23/04/2024</a:t>
            </a:fld>
            <a:endParaRPr lang="en-GB"/>
          </a:p>
        </p:txBody>
      </p:sp>
      <p:sp>
        <p:nvSpPr>
          <p:cNvPr id="3" name="Footer Placeholder 2">
            <a:extLst>
              <a:ext uri="{FF2B5EF4-FFF2-40B4-BE49-F238E27FC236}">
                <a16:creationId xmlns:a16="http://schemas.microsoft.com/office/drawing/2014/main" id="{6C9D0658-8E01-3D26-C43E-ED0210B50FF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1D5CA60-15D8-429A-2652-9351237E92AD}"/>
              </a:ext>
            </a:extLst>
          </p:cNvPr>
          <p:cNvSpPr>
            <a:spLocks noGrp="1"/>
          </p:cNvSpPr>
          <p:nvPr>
            <p:ph type="sldNum" sz="quarter" idx="12"/>
          </p:nvPr>
        </p:nvSpPr>
        <p:spPr/>
        <p:txBody>
          <a:bodyPr/>
          <a:lstStyle/>
          <a:p>
            <a:fld id="{79C60EB5-EB82-4EDB-AC7E-BCE236B0E602}" type="slidenum">
              <a:rPr lang="en-GB" smtClean="0"/>
              <a:t>‹#›</a:t>
            </a:fld>
            <a:endParaRPr lang="en-GB"/>
          </a:p>
        </p:txBody>
      </p:sp>
    </p:spTree>
    <p:extLst>
      <p:ext uri="{BB962C8B-B14F-4D97-AF65-F5344CB8AC3E}">
        <p14:creationId xmlns:p14="http://schemas.microsoft.com/office/powerpoint/2010/main" val="35297489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88F-8213-8E54-EABE-EF823B3425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E932004-2A15-6AC6-1657-1833834B62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AC2EC63-0C9A-D8ED-E14F-DBF80FE23E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C0871D-9848-54DA-83A3-9FCCBA387395}"/>
              </a:ext>
            </a:extLst>
          </p:cNvPr>
          <p:cNvSpPr>
            <a:spLocks noGrp="1"/>
          </p:cNvSpPr>
          <p:nvPr>
            <p:ph type="dt" sz="half" idx="10"/>
          </p:nvPr>
        </p:nvSpPr>
        <p:spPr/>
        <p:txBody>
          <a:bodyPr/>
          <a:lstStyle/>
          <a:p>
            <a:fld id="{A8FB492E-B2D2-49B1-8FBB-326290846A10}" type="datetimeFigureOut">
              <a:rPr lang="en-GB" smtClean="0"/>
              <a:t>23/04/2024</a:t>
            </a:fld>
            <a:endParaRPr lang="en-GB"/>
          </a:p>
        </p:txBody>
      </p:sp>
      <p:sp>
        <p:nvSpPr>
          <p:cNvPr id="6" name="Footer Placeholder 5">
            <a:extLst>
              <a:ext uri="{FF2B5EF4-FFF2-40B4-BE49-F238E27FC236}">
                <a16:creationId xmlns:a16="http://schemas.microsoft.com/office/drawing/2014/main" id="{77B307FE-4096-7A69-13CC-20BC76AE8AC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509C1F-EA49-A3E5-9E2E-A35E27AE2FC8}"/>
              </a:ext>
            </a:extLst>
          </p:cNvPr>
          <p:cNvSpPr>
            <a:spLocks noGrp="1"/>
          </p:cNvSpPr>
          <p:nvPr>
            <p:ph type="sldNum" sz="quarter" idx="12"/>
          </p:nvPr>
        </p:nvSpPr>
        <p:spPr/>
        <p:txBody>
          <a:bodyPr/>
          <a:lstStyle/>
          <a:p>
            <a:fld id="{79C60EB5-EB82-4EDB-AC7E-BCE236B0E602}" type="slidenum">
              <a:rPr lang="en-GB" smtClean="0"/>
              <a:t>‹#›</a:t>
            </a:fld>
            <a:endParaRPr lang="en-GB"/>
          </a:p>
        </p:txBody>
      </p:sp>
    </p:spTree>
    <p:extLst>
      <p:ext uri="{BB962C8B-B14F-4D97-AF65-F5344CB8AC3E}">
        <p14:creationId xmlns:p14="http://schemas.microsoft.com/office/powerpoint/2010/main" val="17090467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7E341-B959-04CB-6305-8591C70040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864C35E-B0FF-5E8D-7394-685E0F6358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E737259-14F5-7CAF-5464-6427D749C4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306339-6413-2451-9F96-282AEDBED78D}"/>
              </a:ext>
            </a:extLst>
          </p:cNvPr>
          <p:cNvSpPr>
            <a:spLocks noGrp="1"/>
          </p:cNvSpPr>
          <p:nvPr>
            <p:ph type="dt" sz="half" idx="10"/>
          </p:nvPr>
        </p:nvSpPr>
        <p:spPr/>
        <p:txBody>
          <a:bodyPr/>
          <a:lstStyle/>
          <a:p>
            <a:fld id="{A8FB492E-B2D2-49B1-8FBB-326290846A10}" type="datetimeFigureOut">
              <a:rPr lang="en-GB" smtClean="0"/>
              <a:t>23/04/2024</a:t>
            </a:fld>
            <a:endParaRPr lang="en-GB"/>
          </a:p>
        </p:txBody>
      </p:sp>
      <p:sp>
        <p:nvSpPr>
          <p:cNvPr id="6" name="Footer Placeholder 5">
            <a:extLst>
              <a:ext uri="{FF2B5EF4-FFF2-40B4-BE49-F238E27FC236}">
                <a16:creationId xmlns:a16="http://schemas.microsoft.com/office/drawing/2014/main" id="{20311D8D-F374-F75A-B4B1-2A791A773E7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0181DC5-D578-52A9-23B2-AAE57D2624EB}"/>
              </a:ext>
            </a:extLst>
          </p:cNvPr>
          <p:cNvSpPr>
            <a:spLocks noGrp="1"/>
          </p:cNvSpPr>
          <p:nvPr>
            <p:ph type="sldNum" sz="quarter" idx="12"/>
          </p:nvPr>
        </p:nvSpPr>
        <p:spPr/>
        <p:txBody>
          <a:bodyPr/>
          <a:lstStyle/>
          <a:p>
            <a:fld id="{79C60EB5-EB82-4EDB-AC7E-BCE236B0E602}" type="slidenum">
              <a:rPr lang="en-GB" smtClean="0"/>
              <a:t>‹#›</a:t>
            </a:fld>
            <a:endParaRPr lang="en-GB"/>
          </a:p>
        </p:txBody>
      </p:sp>
    </p:spTree>
    <p:extLst>
      <p:ext uri="{BB962C8B-B14F-4D97-AF65-F5344CB8AC3E}">
        <p14:creationId xmlns:p14="http://schemas.microsoft.com/office/powerpoint/2010/main" val="25677568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11160-39A2-69DC-C16D-09D2416C3D6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8ECA9BA-C2BE-3F43-57C9-7065ED6180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76D211A-D92C-EC61-E36E-79F6E18E826C}"/>
              </a:ext>
            </a:extLst>
          </p:cNvPr>
          <p:cNvSpPr>
            <a:spLocks noGrp="1"/>
          </p:cNvSpPr>
          <p:nvPr>
            <p:ph type="dt" sz="half" idx="10"/>
          </p:nvPr>
        </p:nvSpPr>
        <p:spPr/>
        <p:txBody>
          <a:bodyPr/>
          <a:lstStyle/>
          <a:p>
            <a:fld id="{A8FB492E-B2D2-49B1-8FBB-326290846A10}" type="datetimeFigureOut">
              <a:rPr lang="en-GB" smtClean="0"/>
              <a:t>23/04/2024</a:t>
            </a:fld>
            <a:endParaRPr lang="en-GB"/>
          </a:p>
        </p:txBody>
      </p:sp>
      <p:sp>
        <p:nvSpPr>
          <p:cNvPr id="5" name="Footer Placeholder 4">
            <a:extLst>
              <a:ext uri="{FF2B5EF4-FFF2-40B4-BE49-F238E27FC236}">
                <a16:creationId xmlns:a16="http://schemas.microsoft.com/office/drawing/2014/main" id="{169EEAA3-12DF-C7BB-412B-452E91B872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0F5A6D-5780-00B6-038F-FA929879CAA0}"/>
              </a:ext>
            </a:extLst>
          </p:cNvPr>
          <p:cNvSpPr>
            <a:spLocks noGrp="1"/>
          </p:cNvSpPr>
          <p:nvPr>
            <p:ph type="sldNum" sz="quarter" idx="12"/>
          </p:nvPr>
        </p:nvSpPr>
        <p:spPr/>
        <p:txBody>
          <a:bodyPr/>
          <a:lstStyle/>
          <a:p>
            <a:fld id="{79C60EB5-EB82-4EDB-AC7E-BCE236B0E602}" type="slidenum">
              <a:rPr lang="en-GB" smtClean="0"/>
              <a:t>‹#›</a:t>
            </a:fld>
            <a:endParaRPr lang="en-GB"/>
          </a:p>
        </p:txBody>
      </p:sp>
    </p:spTree>
    <p:extLst>
      <p:ext uri="{BB962C8B-B14F-4D97-AF65-F5344CB8AC3E}">
        <p14:creationId xmlns:p14="http://schemas.microsoft.com/office/powerpoint/2010/main" val="23206610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532CD8-CE9B-2F7A-7C14-595130C9AEA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7FF880B-2A59-6D5B-B84E-02C54D705B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4C8B40-6694-2C7B-493C-86071D4FD571}"/>
              </a:ext>
            </a:extLst>
          </p:cNvPr>
          <p:cNvSpPr>
            <a:spLocks noGrp="1"/>
          </p:cNvSpPr>
          <p:nvPr>
            <p:ph type="dt" sz="half" idx="10"/>
          </p:nvPr>
        </p:nvSpPr>
        <p:spPr/>
        <p:txBody>
          <a:bodyPr/>
          <a:lstStyle/>
          <a:p>
            <a:fld id="{A8FB492E-B2D2-49B1-8FBB-326290846A10}" type="datetimeFigureOut">
              <a:rPr lang="en-GB" smtClean="0"/>
              <a:t>23/04/2024</a:t>
            </a:fld>
            <a:endParaRPr lang="en-GB"/>
          </a:p>
        </p:txBody>
      </p:sp>
      <p:sp>
        <p:nvSpPr>
          <p:cNvPr id="5" name="Footer Placeholder 4">
            <a:extLst>
              <a:ext uri="{FF2B5EF4-FFF2-40B4-BE49-F238E27FC236}">
                <a16:creationId xmlns:a16="http://schemas.microsoft.com/office/drawing/2014/main" id="{9F7BB544-AF19-1A86-DD04-B7A5F5785B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3D88E9-78FF-320C-1017-AF7841A032D0}"/>
              </a:ext>
            </a:extLst>
          </p:cNvPr>
          <p:cNvSpPr>
            <a:spLocks noGrp="1"/>
          </p:cNvSpPr>
          <p:nvPr>
            <p:ph type="sldNum" sz="quarter" idx="12"/>
          </p:nvPr>
        </p:nvSpPr>
        <p:spPr/>
        <p:txBody>
          <a:bodyPr/>
          <a:lstStyle/>
          <a:p>
            <a:fld id="{79C60EB5-EB82-4EDB-AC7E-BCE236B0E602}" type="slidenum">
              <a:rPr lang="en-GB" smtClean="0"/>
              <a:t>‹#›</a:t>
            </a:fld>
            <a:endParaRPr lang="en-GB"/>
          </a:p>
        </p:txBody>
      </p:sp>
    </p:spTree>
    <p:extLst>
      <p:ext uri="{BB962C8B-B14F-4D97-AF65-F5344CB8AC3E}">
        <p14:creationId xmlns:p14="http://schemas.microsoft.com/office/powerpoint/2010/main" val="838886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65448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66530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4/23/2024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32581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58573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846CE7D5-CF57-46EF-B807-FDD0502418D4}" type="datetimeFigureOut">
              <a:rPr lang="en-US" smtClean="0"/>
              <a:t>4/23/2024</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576283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24405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846CE7D5-CF57-46EF-B807-FDD0502418D4}" type="datetimeFigureOut">
              <a:rPr lang="en-US" smtClean="0"/>
              <a:t>4/23/2024</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330EA680-D336-4FF7-8B7A-9848BB0A1C32}"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8" name="TextBox 7">
            <a:extLst>
              <a:ext uri="{FF2B5EF4-FFF2-40B4-BE49-F238E27FC236}">
                <a16:creationId xmlns:a16="http://schemas.microsoft.com/office/drawing/2014/main" id="{3B2E2F9F-CB2F-4231-E70A-1FB5C4279A63}"/>
              </a:ext>
            </a:extLst>
          </p:cNvPr>
          <p:cNvSpPr txBox="1"/>
          <p:nvPr userDrawn="1">
            <p:extLst>
              <p:ext uri="{1162E1C5-73C7-4A58-AE30-91384D911F3F}">
                <p184:classification xmlns:p184="http://schemas.microsoft.com/office/powerpoint/2018/4/main" val="hdr"/>
              </p:ext>
            </p:extLst>
          </p:nvPr>
        </p:nvSpPr>
        <p:spPr>
          <a:xfrm>
            <a:off x="5828475" y="63500"/>
            <a:ext cx="569912" cy="182880"/>
          </a:xfrm>
          <a:prstGeom prst="rect">
            <a:avLst/>
          </a:prstGeom>
        </p:spPr>
        <p:txBody>
          <a:bodyPr horzOverflow="overflow" lIns="0" tIns="0" rIns="0" bIns="0">
            <a:spAutoFit/>
          </a:bodyPr>
          <a:lstStyle/>
          <a:p>
            <a:pPr algn="l"/>
            <a:r>
              <a:rPr lang="en-GB" sz="1200">
                <a:solidFill>
                  <a:srgbClr val="0000FF"/>
                </a:solidFill>
                <a:latin typeface="Calibri" panose="020F0502020204030204" pitchFamily="34" charset="0"/>
                <a:cs typeface="Calibri" panose="020F0502020204030204" pitchFamily="34" charset="0"/>
              </a:rPr>
              <a:t>- Public -</a:t>
            </a:r>
          </a:p>
        </p:txBody>
      </p:sp>
    </p:spTree>
    <p:extLst>
      <p:ext uri="{BB962C8B-B14F-4D97-AF65-F5344CB8AC3E}">
        <p14:creationId xmlns:p14="http://schemas.microsoft.com/office/powerpoint/2010/main" val="323216568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62D213-F0C1-A68D-1224-2995A0D0E5CF}"/>
              </a:ext>
            </a:extLst>
          </p:cNvPr>
          <p:cNvSpPr txBox="1"/>
          <p:nvPr userDrawn="1">
            <p:extLst>
              <p:ext uri="{1162E1C5-73C7-4A58-AE30-91384D911F3F}">
                <p184:classification xmlns:p184="http://schemas.microsoft.com/office/powerpoint/2018/4/main" val="hdr"/>
              </p:ext>
            </p:extLst>
          </p:nvPr>
        </p:nvSpPr>
        <p:spPr>
          <a:xfrm>
            <a:off x="5828475" y="63500"/>
            <a:ext cx="569912" cy="182880"/>
          </a:xfrm>
          <a:prstGeom prst="rect">
            <a:avLst/>
          </a:prstGeom>
        </p:spPr>
        <p:txBody>
          <a:bodyPr horzOverflow="overflow" lIns="0" tIns="0" rIns="0" bIns="0">
            <a:spAutoFit/>
          </a:bodyPr>
          <a:lstStyle/>
          <a:p>
            <a:pPr algn="l"/>
            <a:r>
              <a:rPr lang="en-GB" sz="1200">
                <a:solidFill>
                  <a:srgbClr val="0000FF"/>
                </a:solidFill>
                <a:latin typeface="Calibri" panose="020F0502020204030204" pitchFamily="34" charset="0"/>
                <a:cs typeface="Calibri" panose="020F0502020204030204" pitchFamily="34" charset="0"/>
              </a:rPr>
              <a:t>- Public -</a:t>
            </a:r>
          </a:p>
        </p:txBody>
      </p:sp>
    </p:spTree>
    <p:extLst>
      <p:ext uri="{BB962C8B-B14F-4D97-AF65-F5344CB8AC3E}">
        <p14:creationId xmlns:p14="http://schemas.microsoft.com/office/powerpoint/2010/main" val="32824374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FAB2F2-8128-89CC-0D98-C1FAB74211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B304038-72B7-F1D4-CA43-06B6C0707F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98667D-8117-C079-E4B2-175257DF34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FB492E-B2D2-49B1-8FBB-326290846A10}" type="datetimeFigureOut">
              <a:rPr lang="en-GB" smtClean="0"/>
              <a:t>23/04/2024</a:t>
            </a:fld>
            <a:endParaRPr lang="en-GB"/>
          </a:p>
        </p:txBody>
      </p:sp>
      <p:sp>
        <p:nvSpPr>
          <p:cNvPr id="5" name="Footer Placeholder 4">
            <a:extLst>
              <a:ext uri="{FF2B5EF4-FFF2-40B4-BE49-F238E27FC236}">
                <a16:creationId xmlns:a16="http://schemas.microsoft.com/office/drawing/2014/main" id="{4A751AE7-4F58-2242-37DE-E033AC13C7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0E18602-ED07-E249-E94A-1E61B8ECFF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C60EB5-EB82-4EDB-AC7E-BCE236B0E602}" type="slidenum">
              <a:rPr lang="en-GB" smtClean="0"/>
              <a:t>‹#›</a:t>
            </a:fld>
            <a:endParaRPr lang="en-GB"/>
          </a:p>
        </p:txBody>
      </p:sp>
      <p:sp>
        <p:nvSpPr>
          <p:cNvPr id="8" name="TextBox 7">
            <a:extLst>
              <a:ext uri="{FF2B5EF4-FFF2-40B4-BE49-F238E27FC236}">
                <a16:creationId xmlns:a16="http://schemas.microsoft.com/office/drawing/2014/main" id="{DDE80867-8328-D86D-C994-7C61938DA543}"/>
              </a:ext>
            </a:extLst>
          </p:cNvPr>
          <p:cNvSpPr txBox="1"/>
          <p:nvPr userDrawn="1">
            <p:extLst>
              <p:ext uri="{1162E1C5-73C7-4A58-AE30-91384D911F3F}">
                <p184:classification xmlns:p184="http://schemas.microsoft.com/office/powerpoint/2018/4/main" val="hdr"/>
              </p:ext>
            </p:extLst>
          </p:nvPr>
        </p:nvSpPr>
        <p:spPr>
          <a:xfrm>
            <a:off x="5828475" y="63500"/>
            <a:ext cx="569912" cy="182880"/>
          </a:xfrm>
          <a:prstGeom prst="rect">
            <a:avLst/>
          </a:prstGeom>
        </p:spPr>
        <p:txBody>
          <a:bodyPr horzOverflow="overflow" lIns="0" tIns="0" rIns="0" bIns="0">
            <a:spAutoFit/>
          </a:bodyPr>
          <a:lstStyle/>
          <a:p>
            <a:pPr algn="l"/>
            <a:r>
              <a:rPr lang="en-GB" sz="1200">
                <a:solidFill>
                  <a:srgbClr val="0000FF"/>
                </a:solidFill>
                <a:latin typeface="Calibri" panose="020F0502020204030204" pitchFamily="34" charset="0"/>
                <a:cs typeface="Calibri" panose="020F0502020204030204" pitchFamily="34" charset="0"/>
              </a:rPr>
              <a:t>- Public -</a:t>
            </a:r>
          </a:p>
        </p:txBody>
      </p:sp>
    </p:spTree>
    <p:extLst>
      <p:ext uri="{BB962C8B-B14F-4D97-AF65-F5344CB8AC3E}">
        <p14:creationId xmlns:p14="http://schemas.microsoft.com/office/powerpoint/2010/main" val="158306482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hampshiresab.org.uk/wp-content/uploads/4LSAB-Multi-Agency-Escalation-Protocol-June-2023.pdf" TargetMode="External"/><Relationship Id="rId3" Type="http://schemas.openxmlformats.org/officeDocument/2006/relationships/hyperlink" Target="https://www.portsmouth.gov.uk/ext/health-and-care/adult-social-care/safeguarding-adults-at-risk" TargetMode="External"/><Relationship Id="rId7" Type="http://schemas.openxmlformats.org/officeDocument/2006/relationships/hyperlink" Target="https://www.hampshiresab.org.uk/wp-content/uploads/4LSAB-Multi-agency-hoarding-Guidance-2022-with-pictures-final.pdf" TargetMode="External"/><Relationship Id="rId2" Type="http://schemas.openxmlformats.org/officeDocument/2006/relationships/hyperlink" Target="https://www.southampton.gov.uk/health-social-care/adults/help-for-vulnerable-adults/" TargetMode="External"/><Relationship Id="rId1" Type="http://schemas.openxmlformats.org/officeDocument/2006/relationships/slideLayout" Target="../slideLayouts/slideLayout32.xml"/><Relationship Id="rId6" Type="http://schemas.openxmlformats.org/officeDocument/2006/relationships/hyperlink" Target="https://www.hampshiresab.org.uk/wp-content/uploads/4LSAB-Guidance-on-Responding-to-Self-Neglect-and-Persistent-Welfare-Concerns-1.pdf" TargetMode="External"/><Relationship Id="rId5" Type="http://schemas.openxmlformats.org/officeDocument/2006/relationships/hyperlink" Target="https://www.hants.gov.uk/socialcareandhealth/adultsocialcare/safeguarding" TargetMode="External"/><Relationship Id="rId10" Type="http://schemas.openxmlformats.org/officeDocument/2006/relationships/hyperlink" Target="https://www.hampshiresab.org.uk/wp-content/uploads/4LSAB-MARM-Multi-Agency-Risk-Management-Framework-June-2023-Final.pdf" TargetMode="External"/><Relationship Id="rId4" Type="http://schemas.openxmlformats.org/officeDocument/2006/relationships/hyperlink" Target="https://www.iow.gov.uk/Residents/care-and-Support/Adults-Services/Keeping-Adults-Safe/Adult-Safeguarding" TargetMode="External"/><Relationship Id="rId9" Type="http://schemas.openxmlformats.org/officeDocument/2006/relationships/hyperlink" Target="https://www.hampshiresab.org.uk/wp-content/uploads/4LSAB-7min-Professional-Curiosity-1.pdf"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www.hampshiresab.org.uk/wp-content/uploads/4LSAB-7min-Professional-Curiosity-1.pdf"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8" Type="http://schemas.openxmlformats.org/officeDocument/2006/relationships/hyperlink" Target="https://www.hampshiresab.org.uk/" TargetMode="External"/><Relationship Id="rId3" Type="http://schemas.openxmlformats.org/officeDocument/2006/relationships/hyperlink" Target="https://www.hampshiresab.org.uk/wp-content/uploads/4LSAB-Adult-Safeguarding-Policy-Process-and-Guidance-July-2023-vFINAL.pdf" TargetMode="External"/><Relationship Id="rId7" Type="http://schemas.openxmlformats.org/officeDocument/2006/relationships/hyperlink" Target="https://www.hampshiresab.org.uk/wp-content/uploads/4LSAB-Multi-agency-hoarding-Guidance-2022-with-pictures-final.pdf" TargetMode="External"/><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hyperlink" Target="https://www.hampshiresab.org.uk/wp-content/uploads/4LSAB-Multi-Agency-Escalation-Protocol-June-2023.pdf" TargetMode="External"/><Relationship Id="rId5" Type="http://schemas.openxmlformats.org/officeDocument/2006/relationships/hyperlink" Target="https://www.hampshiresab.org.uk/wp-content/uploads/4LSAB-MARM-Multi-Agency-Risk-Management-Framework-June-2023-Final.pdf" TargetMode="External"/><Relationship Id="rId4" Type="http://schemas.openxmlformats.org/officeDocument/2006/relationships/hyperlink" Target="https://www.hampshiresab.org.uk/wp-content/uploads/4LSAB-Safeguarding-Concerns-Guidance-Oct-2020-1.pdf"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www.hampshiresab.org.uk/wp-content/uploads/4LSAB-Safeguarding-Concerns-Guidance-Oct-2020-1.pd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2.xml"/><Relationship Id="rId5" Type="http://schemas.openxmlformats.org/officeDocument/2006/relationships/image" Target="../media/image11.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6BC07-734B-A3A1-6810-3F3366CF59F4}"/>
              </a:ext>
            </a:extLst>
          </p:cNvPr>
          <p:cNvSpPr>
            <a:spLocks noGrp="1"/>
          </p:cNvSpPr>
          <p:nvPr>
            <p:ph type="ctrTitle"/>
          </p:nvPr>
        </p:nvSpPr>
        <p:spPr/>
        <p:txBody>
          <a:bodyPr>
            <a:normAutofit/>
          </a:bodyPr>
          <a:lstStyle/>
          <a:p>
            <a:pPr algn="ctr"/>
            <a:r>
              <a:rPr lang="en-GB" sz="2400" b="1" dirty="0">
                <a:effectLst/>
                <a:ea typeface="Calibri" panose="020F0502020204030204" pitchFamily="34" charset="0"/>
              </a:rPr>
              <a:t>Safeguarding those who self-neglect and hoard under the Care Act 2014</a:t>
            </a:r>
            <a:endParaRPr lang="en-GB" sz="2400" b="1" dirty="0"/>
          </a:p>
        </p:txBody>
      </p:sp>
    </p:spTree>
    <p:extLst>
      <p:ext uri="{BB962C8B-B14F-4D97-AF65-F5344CB8AC3E}">
        <p14:creationId xmlns:p14="http://schemas.microsoft.com/office/powerpoint/2010/main" val="882748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0FCBA3-4873-5A15-2E50-38A15B65362F}"/>
              </a:ext>
            </a:extLst>
          </p:cNvPr>
          <p:cNvSpPr txBox="1"/>
          <p:nvPr/>
        </p:nvSpPr>
        <p:spPr>
          <a:xfrm>
            <a:off x="9775371" y="281841"/>
            <a:ext cx="2155470" cy="6163226"/>
          </a:xfrm>
          <a:prstGeom prst="rect">
            <a:avLst/>
          </a:prstGeom>
          <a:solidFill>
            <a:srgbClr val="FFFFCC"/>
          </a:solidFill>
          <a:ln>
            <a:solidFill>
              <a:srgbClr val="FFFF00"/>
            </a:solidFill>
          </a:ln>
        </p:spPr>
        <p:txBody>
          <a:bodyPr wrap="square" rtlCol="0">
            <a:spAutoFit/>
          </a:bodyPr>
          <a:lstStyle/>
          <a:p>
            <a:pPr marL="0" marR="0" lvl="0" indent="0" algn="l" defTabSz="659191" rtl="0" eaLnBrk="1" fontAlgn="auto" latinLnBrk="0" hangingPunct="1">
              <a:lnSpc>
                <a:spcPct val="100000"/>
              </a:lnSpc>
              <a:spcBef>
                <a:spcPts val="0"/>
              </a:spcBef>
              <a:spcAft>
                <a:spcPts val="486"/>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Language and Engagement</a:t>
            </a:r>
          </a:p>
          <a:p>
            <a:pPr marL="171450" marR="0" lvl="0" indent="-171450" algn="l" defTabSz="659191" rtl="0" eaLnBrk="1" fontAlgn="auto" latinLnBrk="0" hangingPunct="1">
              <a:lnSpc>
                <a:spcPct val="100000"/>
              </a:lnSpc>
              <a:spcBef>
                <a:spcPts val="0"/>
              </a:spcBef>
              <a:spcAft>
                <a:spcPts val="486"/>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Language (both that which is written and spoken) used by professionals about individuals who self neglect should be respectful of the person, not judgemental, and should also follow Making Safeguarding Personal principles. </a:t>
            </a:r>
          </a:p>
          <a:p>
            <a:pPr marL="171450" marR="0" lvl="0" indent="-171450" algn="l" defTabSz="659191" rtl="0" eaLnBrk="1" fontAlgn="auto" latinLnBrk="0" hangingPunct="1">
              <a:lnSpc>
                <a:spcPct val="100000"/>
              </a:lnSpc>
              <a:spcBef>
                <a:spcPts val="0"/>
              </a:spcBef>
              <a:spcAft>
                <a:spcPts val="486"/>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Using positive, respectful language can build trust and lead to better outcomes for the individual, as they are more likely to engage with any suggested changes, services or interventions.</a:t>
            </a:r>
          </a:p>
          <a:p>
            <a:pPr marL="171450" marR="0" lvl="0" indent="-171450" algn="l" defTabSz="659191" rtl="0" eaLnBrk="1" fontAlgn="auto" latinLnBrk="0" hangingPunct="1">
              <a:lnSpc>
                <a:spcPct val="100000"/>
              </a:lnSpc>
              <a:spcBef>
                <a:spcPts val="0"/>
              </a:spcBef>
              <a:spcAft>
                <a:spcPts val="486"/>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Individuals who self-neglect often decline support and may not identify that they need support. Due to the nature of self-neglect, be mindful that engagement may take time and fluctuate.</a:t>
            </a:r>
            <a:endParaRPr kumimoji="0" lang="en-GB" sz="1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 name="TextBox 2">
            <a:extLst>
              <a:ext uri="{FF2B5EF4-FFF2-40B4-BE49-F238E27FC236}">
                <a16:creationId xmlns:a16="http://schemas.microsoft.com/office/drawing/2014/main" id="{63C25F7D-ECB8-1F2C-BC3C-C8287BB1CC83}"/>
              </a:ext>
            </a:extLst>
          </p:cNvPr>
          <p:cNvSpPr txBox="1"/>
          <p:nvPr/>
        </p:nvSpPr>
        <p:spPr>
          <a:xfrm>
            <a:off x="544191" y="281841"/>
            <a:ext cx="8926382" cy="2877711"/>
          </a:xfrm>
          <a:prstGeom prst="rect">
            <a:avLst/>
          </a:prstGeom>
          <a:solidFill>
            <a:srgbClr val="FFCCFF"/>
          </a:solidFill>
          <a:ln>
            <a:solidFill>
              <a:srgbClr val="7030A0"/>
            </a:solidFill>
          </a:ln>
        </p:spPr>
        <p:txBody>
          <a:bodyPr wrap="square" rtlCol="0">
            <a:spAutoFit/>
          </a:bodyPr>
          <a:lstStyle/>
          <a:p>
            <a:pPr marL="0" marR="0" lvl="0" indent="0" algn="l" defTabSz="659191" rtl="0" eaLnBrk="1" fontAlgn="auto" latinLnBrk="0" hangingPunct="1">
              <a:lnSpc>
                <a:spcPct val="100000"/>
              </a:lnSpc>
              <a:spcBef>
                <a:spcPts val="0"/>
              </a:spcBef>
              <a:spcAft>
                <a:spcPts val="486"/>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Multi-Agency Roles and Responsibilities </a:t>
            </a:r>
          </a:p>
          <a:p>
            <a:pPr marL="171450" marR="0" lvl="0" indent="-171450" algn="l" defTabSz="659191" rtl="0" eaLnBrk="1" fontAlgn="auto" latinLnBrk="0" hangingPunct="1">
              <a:lnSpc>
                <a:spcPct val="100000"/>
              </a:lnSpc>
              <a:spcBef>
                <a:spcPts val="0"/>
              </a:spcBef>
              <a:spcAft>
                <a:spcPts val="486"/>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Successful intervention is more likely when different services work together to identify solutions and look at a person’s needs/risks as a whole. While things like cleaning interventions may provide a short-term solution to self-neglect and/or hoarding, longer-term solutions should be sought as part of an integrated multi-agency plan. </a:t>
            </a:r>
          </a:p>
          <a:p>
            <a:pPr marL="171450" marR="0" lvl="0" indent="-171450" algn="l" defTabSz="659191" rtl="0" eaLnBrk="1" fontAlgn="auto" latinLnBrk="0" hangingPunct="1">
              <a:lnSpc>
                <a:spcPct val="100000"/>
              </a:lnSpc>
              <a:spcBef>
                <a:spcPts val="0"/>
              </a:spcBef>
              <a:spcAft>
                <a:spcPts val="486"/>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The aim is to prevent serious injury or death of the individuals by ensuring that:</a:t>
            </a:r>
          </a:p>
          <a:p>
            <a:pPr marL="628650" marR="0" lvl="1" indent="-171450" algn="l" defTabSz="659191" rtl="0" eaLnBrk="1" fontAlgn="auto" latinLnBrk="0" hangingPunct="1">
              <a:lnSpc>
                <a:spcPct val="100000"/>
              </a:lnSpc>
              <a:spcBef>
                <a:spcPts val="0"/>
              </a:spcBef>
              <a:spcAft>
                <a:spcPts val="486"/>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The person is empowered as far as possible to make their own decisions and to make changes to their circumstances that lead to positive outcomes </a:t>
            </a:r>
          </a:p>
          <a:p>
            <a:pPr marL="628650" marR="0" lvl="1" indent="-171450" algn="l" defTabSz="659191" rtl="0" eaLnBrk="1" fontAlgn="auto" latinLnBrk="0" hangingPunct="1">
              <a:lnSpc>
                <a:spcPct val="100000"/>
              </a:lnSpc>
              <a:spcBef>
                <a:spcPts val="0"/>
              </a:spcBef>
              <a:spcAft>
                <a:spcPts val="486"/>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There is a shared, multi-agency understanding and recognition of issues</a:t>
            </a:r>
          </a:p>
          <a:p>
            <a:pPr marL="628650" marR="0" lvl="1" indent="-171450" algn="l" defTabSz="659191" rtl="0" eaLnBrk="1" fontAlgn="auto" latinLnBrk="0" hangingPunct="1">
              <a:lnSpc>
                <a:spcPct val="100000"/>
              </a:lnSpc>
              <a:spcBef>
                <a:spcPts val="0"/>
              </a:spcBef>
              <a:spcAft>
                <a:spcPts val="486"/>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There is effective and practical multi-agency working, which challenges practice and ensures that concerns/risks receive appropriate prioritisation </a:t>
            </a:r>
          </a:p>
          <a:p>
            <a:pPr marL="628650" marR="0" lvl="1" indent="-171450" algn="l" defTabSz="659191" rtl="0" eaLnBrk="1" fontAlgn="auto" latinLnBrk="0" hangingPunct="1">
              <a:lnSpc>
                <a:spcPct val="100000"/>
              </a:lnSpc>
              <a:spcBef>
                <a:spcPts val="0"/>
              </a:spcBef>
              <a:spcAft>
                <a:spcPts val="486"/>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There is a proportionate response to the level of risk to self and others</a:t>
            </a:r>
            <a:endParaRPr kumimoji="0" lang="en-GB" sz="1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5" name="TextBox 4">
            <a:extLst>
              <a:ext uri="{FF2B5EF4-FFF2-40B4-BE49-F238E27FC236}">
                <a16:creationId xmlns:a16="http://schemas.microsoft.com/office/drawing/2014/main" id="{996210F5-7976-A421-91ED-7935F54EBE19}"/>
              </a:ext>
            </a:extLst>
          </p:cNvPr>
          <p:cNvSpPr txBox="1"/>
          <p:nvPr/>
        </p:nvSpPr>
        <p:spPr>
          <a:xfrm>
            <a:off x="544191" y="3298140"/>
            <a:ext cx="8926382" cy="1392689"/>
          </a:xfrm>
          <a:prstGeom prst="rect">
            <a:avLst/>
          </a:prstGeom>
          <a:solidFill>
            <a:srgbClr val="CCFFCC"/>
          </a:solidFill>
          <a:ln>
            <a:solidFill>
              <a:srgbClr val="92D050"/>
            </a:solidFill>
          </a:ln>
        </p:spPr>
        <p:txBody>
          <a:bodyPr wrap="square" rtlCol="0">
            <a:spAutoFit/>
          </a:bodyPr>
          <a:lstStyle/>
          <a:p>
            <a:pPr marL="0" marR="0" lvl="0" indent="0" algn="l" defTabSz="659191" rtl="0" eaLnBrk="1" fontAlgn="auto" latinLnBrk="0" hangingPunct="1">
              <a:lnSpc>
                <a:spcPct val="100000"/>
              </a:lnSpc>
              <a:spcBef>
                <a:spcPts val="0"/>
              </a:spcBef>
              <a:spcAft>
                <a:spcPts val="486"/>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Raising a Safeguarding Concern</a:t>
            </a:r>
          </a:p>
          <a:p>
            <a:pPr marL="0" marR="0" lvl="0" indent="0" algn="l" defTabSz="659191" rtl="0" eaLnBrk="1" fontAlgn="auto" latinLnBrk="0" hangingPunct="1">
              <a:lnSpc>
                <a:spcPct val="100000"/>
              </a:lnSpc>
              <a:spcBef>
                <a:spcPts val="0"/>
              </a:spcBef>
              <a:spcAft>
                <a:spcPts val="486"/>
              </a:spcAft>
              <a:buClrTx/>
              <a:buSzTx/>
              <a:buFontTx/>
              <a:buNone/>
              <a:tabLst/>
              <a:defRPr/>
            </a:pPr>
            <a:r>
              <a:rPr kumimoji="0" lang="en-GB" sz="1400" b="0" i="0" u="none" strike="noStrike" kern="1200" cap="none" spc="0" normalizeH="0" baseline="0" noProof="0" dirty="0">
                <a:ln>
                  <a:noFill/>
                </a:ln>
                <a:solidFill>
                  <a:srgbClr val="303030"/>
                </a:solidFill>
                <a:effectLst/>
                <a:uLnTx/>
                <a:uFillTx/>
                <a:latin typeface="Arial Narrow" panose="020B0606020202030204" pitchFamily="34" charset="0"/>
                <a:ea typeface="Calibri" panose="020F0502020204030204" pitchFamily="34" charset="0"/>
                <a:cs typeface="Arial" panose="020B0604020202020204" pitchFamily="34" charset="0"/>
              </a:rPr>
              <a:t>Make a Safeguarding Referral to Local Authority detailing concerns – click links below to take you to safeguarding adult contact information for the individual 4LSAB areas:</a:t>
            </a:r>
          </a:p>
          <a:p>
            <a:pPr marL="0" marR="0" lvl="0" indent="0" algn="l" defTabSz="659191" rtl="0" eaLnBrk="1" fontAlgn="auto" latinLnBrk="0" hangingPunct="1">
              <a:lnSpc>
                <a:spcPct val="100000"/>
              </a:lnSpc>
              <a:spcBef>
                <a:spcPts val="0"/>
              </a:spcBef>
              <a:spcAft>
                <a:spcPts val="486"/>
              </a:spcAft>
              <a:buClrTx/>
              <a:buSzTx/>
              <a:buFontTx/>
              <a:buNone/>
              <a:tabLst/>
              <a:defRPr/>
            </a:pPr>
            <a:r>
              <a:rPr kumimoji="0" lang="en-GB" sz="1400" b="0" i="0" u="none"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Arial" panose="020B0604020202020204" pitchFamily="34" charset="0"/>
                <a:hlinkClick r:id="rId2"/>
              </a:rPr>
              <a:t>Southampton</a:t>
            </a:r>
            <a:r>
              <a:rPr kumimoji="0" lang="en-GB" sz="1400" b="0" i="0" u="none"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en-GB" sz="1400" b="0" i="0" u="none" strike="noStrike" kern="1200" cap="none" spc="0" normalizeH="0" baseline="0" noProof="0" dirty="0">
                <a:ln>
                  <a:noFill/>
                </a:ln>
                <a:solidFill>
                  <a:srgbClr val="303030"/>
                </a:solidFill>
                <a:effectLst/>
                <a:uLnTx/>
                <a:uFillTx/>
                <a:latin typeface="Arial Narrow" panose="020B0606020202030204" pitchFamily="34" charset="0"/>
                <a:ea typeface="Calibri" panose="020F0502020204030204" pitchFamily="34" charset="0"/>
                <a:cs typeface="Arial" panose="020B0604020202020204" pitchFamily="34" charset="0"/>
              </a:rPr>
              <a:t>                                           </a:t>
            </a:r>
            <a:r>
              <a:rPr kumimoji="0" lang="en-GB" sz="1400" b="0" i="0" u="none"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Arial" panose="020B0604020202020204" pitchFamily="34" charset="0"/>
                <a:hlinkClick r:id="rId3"/>
              </a:rPr>
              <a:t>Portsmouth</a:t>
            </a:r>
            <a:r>
              <a:rPr kumimoji="0" lang="en-GB" sz="1400" b="0" i="0" u="none"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Arial" panose="020B0604020202020204" pitchFamily="34" charset="0"/>
              </a:rPr>
              <a:t> </a:t>
            </a:r>
            <a:endParaRPr kumimoji="0" lang="en-GB" sz="1400" b="0" i="0" u="none" strike="noStrike" kern="1200" cap="none" spc="0" normalizeH="0" baseline="0" noProof="0" dirty="0">
              <a:ln>
                <a:noFill/>
              </a:ln>
              <a:solidFill>
                <a:srgbClr val="303030"/>
              </a:solidFill>
              <a:effectLst/>
              <a:uLnTx/>
              <a:uFillTx/>
              <a:latin typeface="Arial Narrow" panose="020B0606020202030204" pitchFamily="34" charset="0"/>
              <a:ea typeface="Calibri" panose="020F0502020204030204" pitchFamily="34" charset="0"/>
              <a:cs typeface="Arial" panose="020B0604020202020204" pitchFamily="34" charset="0"/>
            </a:endParaRPr>
          </a:p>
          <a:p>
            <a:pPr marL="0" marR="0" lvl="0" indent="0" algn="l" defTabSz="659191" rtl="0" eaLnBrk="1" fontAlgn="auto" latinLnBrk="0" hangingPunct="1">
              <a:lnSpc>
                <a:spcPct val="100000"/>
              </a:lnSpc>
              <a:spcBef>
                <a:spcPts val="0"/>
              </a:spcBef>
              <a:spcAft>
                <a:spcPts val="486"/>
              </a:spcAft>
              <a:buClrTx/>
              <a:buSzTx/>
              <a:buFontTx/>
              <a:buNone/>
              <a:tabLst/>
              <a:defRPr/>
            </a:pPr>
            <a:r>
              <a:rPr kumimoji="0" lang="en-GB" sz="1400" b="0" i="0" u="none"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Arial" panose="020B0604020202020204" pitchFamily="34" charset="0"/>
                <a:hlinkClick r:id="rId4"/>
              </a:rPr>
              <a:t>Isle of Wight</a:t>
            </a:r>
            <a:r>
              <a:rPr kumimoji="0" lang="en-GB" sz="1400" b="0" i="0" u="none"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en-GB" sz="1400" b="0" i="0" u="none" strike="noStrike" kern="1200" cap="none" spc="0" normalizeH="0" baseline="0" noProof="0" dirty="0">
                <a:ln>
                  <a:noFill/>
                </a:ln>
                <a:solidFill>
                  <a:srgbClr val="303030"/>
                </a:solidFill>
                <a:effectLst/>
                <a:uLnTx/>
                <a:uFillTx/>
                <a:latin typeface="Arial Narrow" panose="020B0606020202030204" pitchFamily="34" charset="0"/>
                <a:ea typeface="Calibri" panose="020F0502020204030204" pitchFamily="34" charset="0"/>
                <a:cs typeface="Arial" panose="020B0604020202020204" pitchFamily="34" charset="0"/>
              </a:rPr>
              <a:t>                                             </a:t>
            </a:r>
            <a:r>
              <a:rPr kumimoji="0" lang="en-GB" sz="1400" b="0" i="0" u="none"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Arial" panose="020B0604020202020204" pitchFamily="34" charset="0"/>
                <a:hlinkClick r:id="rId5"/>
              </a:rPr>
              <a:t>Hampshire</a:t>
            </a:r>
            <a:endParaRPr kumimoji="0" lang="en-GB" sz="14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A5542E07-B4A9-8491-1371-03C31B8FBD37}"/>
              </a:ext>
            </a:extLst>
          </p:cNvPr>
          <p:cNvSpPr txBox="1"/>
          <p:nvPr/>
        </p:nvSpPr>
        <p:spPr>
          <a:xfrm>
            <a:off x="544191" y="4869736"/>
            <a:ext cx="8926382" cy="1736373"/>
          </a:xfrm>
          <a:prstGeom prst="rect">
            <a:avLst/>
          </a:prstGeom>
          <a:solidFill>
            <a:schemeClr val="accent5">
              <a:lumMod val="20000"/>
              <a:lumOff val="80000"/>
            </a:schemeClr>
          </a:solidFill>
          <a:ln>
            <a:solidFill>
              <a:srgbClr val="0070C0"/>
            </a:solidFill>
          </a:ln>
        </p:spPr>
        <p:txBody>
          <a:bodyPr wrap="square" rtlCol="0">
            <a:spAutoFit/>
          </a:bodyPr>
          <a:lstStyle/>
          <a:p>
            <a:pPr marL="0" marR="0" lvl="0" indent="0" algn="l" defTabSz="659191" rtl="0" eaLnBrk="1" fontAlgn="auto" latinLnBrk="0" hangingPunct="1">
              <a:lnSpc>
                <a:spcPct val="100000"/>
              </a:lnSpc>
              <a:spcBef>
                <a:spcPts val="0"/>
              </a:spcBef>
              <a:spcAft>
                <a:spcPts val="486"/>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Useful Links</a:t>
            </a:r>
          </a:p>
          <a:p>
            <a:pPr marL="171450" marR="0" lvl="0" indent="-171450" algn="l" defTabSz="659191" rtl="0" eaLnBrk="1" fontAlgn="auto" latinLnBrk="0" hangingPunct="1">
              <a:lnSpc>
                <a:spcPct val="100000"/>
              </a:lnSpc>
              <a:spcBef>
                <a:spcPts val="0"/>
              </a:spcBef>
              <a:spcAft>
                <a:spcPts val="486"/>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hlinkClick r:id="rId6"/>
              </a:rPr>
              <a:t>4LSAB Multi-Agency Guidance on Responding to Self-Neglect and Persistent Welfare Concerns</a:t>
            </a:r>
            <a:endParaRPr kumimoji="0" lang="en-GB"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171450" marR="0" lvl="0" indent="-171450" algn="l" defTabSz="659191" rtl="0" eaLnBrk="1" fontAlgn="auto" latinLnBrk="0" hangingPunct="1">
              <a:lnSpc>
                <a:spcPct val="100000"/>
              </a:lnSpc>
              <a:spcBef>
                <a:spcPts val="0"/>
              </a:spcBef>
              <a:spcAft>
                <a:spcPts val="486"/>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hlinkClick r:id="rId7"/>
              </a:rPr>
              <a:t>Multi-agency Hoarding Guidance 2022</a:t>
            </a:r>
            <a:endParaRPr kumimoji="0" lang="en-GB"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171450" marR="0" lvl="0" indent="-171450" algn="l" defTabSz="659191" rtl="0" eaLnBrk="1" fontAlgn="auto" latinLnBrk="0" hangingPunct="1">
              <a:lnSpc>
                <a:spcPct val="100000"/>
              </a:lnSpc>
              <a:spcBef>
                <a:spcPts val="0"/>
              </a:spcBef>
              <a:spcAft>
                <a:spcPts val="486"/>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hlinkClick r:id="rId8"/>
              </a:rPr>
              <a:t>4LSAB Multi-Agency Safeguarding Adults Escalation Protocol</a:t>
            </a:r>
            <a:endParaRPr kumimoji="0" lang="en-GB"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171450" marR="0" lvl="0" indent="-171450" algn="l" defTabSz="659191" rtl="0" eaLnBrk="1" fontAlgn="auto" latinLnBrk="0" hangingPunct="1">
              <a:lnSpc>
                <a:spcPct val="100000"/>
              </a:lnSpc>
              <a:spcBef>
                <a:spcPts val="0"/>
              </a:spcBef>
              <a:spcAft>
                <a:spcPts val="486"/>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hlinkClick r:id="rId9"/>
              </a:rPr>
              <a:t>4LSAB 7-Minute Guide to Professional Curiosity</a:t>
            </a:r>
            <a:endParaRPr kumimoji="0" lang="en-GB"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171450" marR="0" lvl="0" indent="-171450" algn="l" defTabSz="659191" rtl="0" eaLnBrk="1" fontAlgn="auto" latinLnBrk="0" hangingPunct="1">
              <a:lnSpc>
                <a:spcPct val="100000"/>
              </a:lnSpc>
              <a:spcBef>
                <a:spcPts val="0"/>
              </a:spcBef>
              <a:spcAft>
                <a:spcPts val="486"/>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10"/>
              </a:rPr>
              <a:t>4LSAB Multi-Agency Risk Management Framework</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256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ECB3B8-D747-4CF0-9225-DC21A0A27EAD}"/>
              </a:ext>
            </a:extLst>
          </p:cNvPr>
          <p:cNvSpPr/>
          <p:nvPr/>
        </p:nvSpPr>
        <p:spPr>
          <a:xfrm>
            <a:off x="655320" y="365125"/>
            <a:ext cx="5120114" cy="1692794"/>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The 3 main types of hoarding</a:t>
            </a:r>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3963C88-1DA0-4E9E-87D3-6CAF9BD71870}"/>
              </a:ext>
            </a:extLst>
          </p:cNvPr>
          <p:cNvSpPr/>
          <p:nvPr/>
        </p:nvSpPr>
        <p:spPr>
          <a:xfrm>
            <a:off x="655321" y="2316481"/>
            <a:ext cx="5120113" cy="4176380"/>
          </a:xfrm>
          <a:prstGeom prst="rect">
            <a:avLst/>
          </a:prstGeom>
        </p:spPr>
        <p:txBody>
          <a:bodyPr vert="horz" lIns="91440" tIns="45720" rIns="91440" bIns="45720" rtlCol="0">
            <a:no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Compulsive / Generalist hoarding: Clinical compulsive hoarding - This is the most common. This could consist of one type of object or collection of a mixture of objects, such as old clothes, newspapers, food, human waste. This will often manifest from an emotional attachment creating conflict in disposal.</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Bibliomania: Books and written information – such as newspapers, magazines, DVDs and videos, and Data Hoarding. It could present with the storage of equipment such as computers, electronic storage devices or paper. A need to store copies of emails, and other information.</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Animal hoarding: Often accompanied with the inability to provide minimal standards of care. The hoarder is unable to recognise that the animals are at risk because they feel they are saving them. The homes of animal hoarders are often destroyed by the accumulation of animal faeces and infestation by pests.</a:t>
            </a:r>
          </a:p>
        </p:txBody>
      </p:sp>
      <p:pic>
        <p:nvPicPr>
          <p:cNvPr id="4" name="Content Placeholder 4">
            <a:extLst>
              <a:ext uri="{FF2B5EF4-FFF2-40B4-BE49-F238E27FC236}">
                <a16:creationId xmlns:a16="http://schemas.microsoft.com/office/drawing/2014/main" id="{00F652BE-A17E-4854-BB63-B931F229595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220289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97D55-5070-5563-D9D2-82AA436BBE5D}"/>
              </a:ext>
            </a:extLst>
          </p:cNvPr>
          <p:cNvSpPr>
            <a:spLocks noGrp="1"/>
          </p:cNvSpPr>
          <p:nvPr>
            <p:ph type="title"/>
          </p:nvPr>
        </p:nvSpPr>
        <p:spPr>
          <a:xfrm>
            <a:off x="6417733" y="490538"/>
            <a:ext cx="5291663" cy="608919"/>
          </a:xfrm>
        </p:spPr>
        <p:txBody>
          <a:bodyPr vert="horz" lIns="91440" tIns="45720" rIns="91440" bIns="45720" rtlCol="0" anchor="b">
            <a:normAutofit fontScale="90000"/>
          </a:bodyPr>
          <a:lstStyle/>
          <a:p>
            <a:br>
              <a:rPr lang="en-US" sz="3700" dirty="0"/>
            </a:br>
            <a:br>
              <a:rPr lang="en-US" sz="3700" dirty="0"/>
            </a:br>
            <a:r>
              <a:rPr lang="en-US" sz="3100" dirty="0">
                <a:latin typeface="Gill Sans MT" panose="020B0502020104020203" pitchFamily="34" charset="0"/>
              </a:rPr>
              <a:t>General Characteristics of Hoarding</a:t>
            </a:r>
          </a:p>
        </p:txBody>
      </p:sp>
      <p:pic>
        <p:nvPicPr>
          <p:cNvPr id="5" name="Content Placeholder 4">
            <a:extLst>
              <a:ext uri="{FF2B5EF4-FFF2-40B4-BE49-F238E27FC236}">
                <a16:creationId xmlns:a16="http://schemas.microsoft.com/office/drawing/2014/main" id="{E909D85C-7C21-DE90-7873-6206793AC711}"/>
              </a:ext>
            </a:extLst>
          </p:cNvPr>
          <p:cNvPicPr>
            <a:picLocks noGrp="1" noChangeAspect="1"/>
          </p:cNvPicPr>
          <p:nvPr>
            <p:ph sz="half" idx="1"/>
          </p:nvPr>
        </p:nvPicPr>
        <p:blipFill rotWithShape="1">
          <a:blip r:embed="rId2" cstate="screen">
            <a:extLst>
              <a:ext uri="{28A0092B-C50C-407E-A947-70E740481C1C}">
                <a14:useLocalDpi xmlns:a14="http://schemas.microsoft.com/office/drawing/2010/main"/>
              </a:ext>
            </a:extLst>
          </a:blip>
          <a:srcRect/>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4" name="Content Placeholder 3">
            <a:extLst>
              <a:ext uri="{FF2B5EF4-FFF2-40B4-BE49-F238E27FC236}">
                <a16:creationId xmlns:a16="http://schemas.microsoft.com/office/drawing/2014/main" id="{7ADF734C-EE26-E94A-A534-DF130AAE79F1}"/>
              </a:ext>
            </a:extLst>
          </p:cNvPr>
          <p:cNvSpPr>
            <a:spLocks noGrp="1"/>
          </p:cNvSpPr>
          <p:nvPr>
            <p:ph sz="half" idx="2"/>
          </p:nvPr>
        </p:nvSpPr>
        <p:spPr>
          <a:xfrm>
            <a:off x="6417734" y="1099457"/>
            <a:ext cx="5291663" cy="5508172"/>
          </a:xfrm>
        </p:spPr>
        <p:txBody>
          <a:bodyPr vert="horz" lIns="91440" tIns="45720" rIns="91440" bIns="45720" rtlCol="0">
            <a:noAutofit/>
          </a:bodyPr>
          <a:lstStyle/>
          <a:p>
            <a:pPr>
              <a:spcAft>
                <a:spcPts val="600"/>
              </a:spcAft>
            </a:pPr>
            <a:r>
              <a:rPr lang="en-US" sz="1800" dirty="0">
                <a:latin typeface="Gill Sans MT" panose="020B0502020104020203" pitchFamily="34" charset="0"/>
              </a:rPr>
              <a:t>Reasons for saving items may include:</a:t>
            </a:r>
          </a:p>
          <a:p>
            <a:pPr marL="742950" lvl="1">
              <a:spcAft>
                <a:spcPts val="600"/>
              </a:spcAft>
            </a:pPr>
            <a:r>
              <a:rPr lang="en-US" sz="1800" dirty="0">
                <a:latin typeface="Gill Sans MT" panose="020B0502020104020203" pitchFamily="34" charset="0"/>
              </a:rPr>
              <a:t>Instrumental saving pattern – ‘What if I or someone else needs it’</a:t>
            </a:r>
          </a:p>
          <a:p>
            <a:pPr marL="742950" lvl="1">
              <a:spcAft>
                <a:spcPts val="600"/>
              </a:spcAft>
            </a:pPr>
            <a:r>
              <a:rPr lang="en-US" sz="1800" dirty="0">
                <a:latin typeface="Gill Sans MT" panose="020B0502020104020203" pitchFamily="34" charset="0"/>
              </a:rPr>
              <a:t>Sentimental saving – ‘It means so much’</a:t>
            </a:r>
          </a:p>
          <a:p>
            <a:pPr marL="742950" lvl="1">
              <a:spcAft>
                <a:spcPts val="600"/>
              </a:spcAft>
            </a:pPr>
            <a:r>
              <a:rPr lang="en-US" sz="1800" dirty="0">
                <a:latin typeface="Gill Sans MT" panose="020B0502020104020203" pitchFamily="34" charset="0"/>
              </a:rPr>
              <a:t>Aesthetic saving – ‘I love it’</a:t>
            </a:r>
          </a:p>
          <a:p>
            <a:pPr marL="742950" lvl="1">
              <a:spcAft>
                <a:spcPts val="600"/>
              </a:spcAft>
            </a:pPr>
            <a:r>
              <a:rPr lang="en-US" sz="1800" dirty="0">
                <a:latin typeface="Gill Sans MT" panose="020B0502020104020203" pitchFamily="34" charset="0"/>
              </a:rPr>
              <a:t>Fear and Anxiety</a:t>
            </a:r>
          </a:p>
          <a:p>
            <a:pPr marL="742950" lvl="1">
              <a:spcAft>
                <a:spcPts val="600"/>
              </a:spcAft>
            </a:pPr>
            <a:r>
              <a:rPr lang="en-US" sz="1800" dirty="0">
                <a:latin typeface="Gill Sans MT" panose="020B0502020104020203" pitchFamily="34" charset="0"/>
              </a:rPr>
              <a:t>Long term behaviour pattern</a:t>
            </a:r>
          </a:p>
          <a:p>
            <a:pPr marL="742950" lvl="1">
              <a:spcAft>
                <a:spcPts val="600"/>
              </a:spcAft>
            </a:pPr>
            <a:r>
              <a:rPr lang="en-US" sz="1800" dirty="0">
                <a:latin typeface="Gill Sans MT" panose="020B0502020104020203" pitchFamily="34" charset="0"/>
              </a:rPr>
              <a:t>Excessive attachment to possessions</a:t>
            </a:r>
          </a:p>
          <a:p>
            <a:pPr marL="742950" lvl="1">
              <a:spcAft>
                <a:spcPts val="600"/>
              </a:spcAft>
            </a:pPr>
            <a:r>
              <a:rPr lang="en-US" sz="1800" dirty="0">
                <a:latin typeface="Gill Sans MT" panose="020B0502020104020203" pitchFamily="34" charset="0"/>
              </a:rPr>
              <a:t>Indecisiveness</a:t>
            </a:r>
          </a:p>
          <a:p>
            <a:pPr marL="742950" lvl="1">
              <a:spcAft>
                <a:spcPts val="600"/>
              </a:spcAft>
            </a:pPr>
            <a:r>
              <a:rPr lang="en-US" sz="1800" dirty="0">
                <a:latin typeface="Gill Sans MT" panose="020B0502020104020203" pitchFamily="34" charset="0"/>
              </a:rPr>
              <a:t>Socially Isolated</a:t>
            </a:r>
          </a:p>
          <a:p>
            <a:pPr marL="742950" lvl="1">
              <a:spcAft>
                <a:spcPts val="600"/>
              </a:spcAft>
            </a:pPr>
            <a:r>
              <a:rPr lang="en-US" sz="1800" dirty="0">
                <a:latin typeface="Gill Sans MT" panose="020B0502020104020203" pitchFamily="34" charset="0"/>
              </a:rPr>
              <a:t>Churning behaviour – going over things again and again but not throwing away</a:t>
            </a:r>
          </a:p>
          <a:p>
            <a:pPr marL="285750">
              <a:spcAft>
                <a:spcPts val="600"/>
              </a:spcAft>
            </a:pPr>
            <a:r>
              <a:rPr lang="en-US" sz="1800" dirty="0">
                <a:latin typeface="Gill Sans MT" panose="020B0502020104020203" pitchFamily="34" charset="0"/>
              </a:rPr>
              <a:t>A person who hoards may see nothing wrong with their behaviour and have little insight on the impact it has on them and others.</a:t>
            </a:r>
          </a:p>
        </p:txBody>
      </p:sp>
    </p:spTree>
    <p:extLst>
      <p:ext uri="{BB962C8B-B14F-4D97-AF65-F5344CB8AC3E}">
        <p14:creationId xmlns:p14="http://schemas.microsoft.com/office/powerpoint/2010/main" val="4225838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45DBC-B324-72E9-54BB-7F47C7094FE4}"/>
              </a:ext>
            </a:extLst>
          </p:cNvPr>
          <p:cNvSpPr>
            <a:spLocks noGrp="1"/>
          </p:cNvSpPr>
          <p:nvPr>
            <p:ph type="title"/>
          </p:nvPr>
        </p:nvSpPr>
        <p:spPr/>
        <p:txBody>
          <a:bodyPr/>
          <a:lstStyle/>
          <a:p>
            <a:r>
              <a:rPr lang="en-GB" dirty="0"/>
              <a:t>Hoarding, Self-neglect, Squalor or collecting</a:t>
            </a:r>
          </a:p>
        </p:txBody>
      </p:sp>
      <p:sp>
        <p:nvSpPr>
          <p:cNvPr id="7" name="Content Placeholder 3">
            <a:extLst>
              <a:ext uri="{FF2B5EF4-FFF2-40B4-BE49-F238E27FC236}">
                <a16:creationId xmlns:a16="http://schemas.microsoft.com/office/drawing/2014/main" id="{087B95E0-F703-2893-E62B-4DAC824BB3CA}"/>
              </a:ext>
            </a:extLst>
          </p:cNvPr>
          <p:cNvSpPr>
            <a:spLocks noGrp="1"/>
          </p:cNvSpPr>
          <p:nvPr>
            <p:ph sz="half" idx="2"/>
          </p:nvPr>
        </p:nvSpPr>
        <p:spPr>
          <a:xfrm>
            <a:off x="6188075" y="1992086"/>
            <a:ext cx="5422900" cy="4506685"/>
          </a:xfrm>
        </p:spPr>
        <p:txBody>
          <a:bodyPr>
            <a:normAutofit fontScale="92500" lnSpcReduction="10000"/>
          </a:bodyPr>
          <a:lstStyle/>
          <a:p>
            <a:r>
              <a:rPr lang="en-US" sz="2100" dirty="0">
                <a:cs typeface="Arial" panose="020B0604020202020204" pitchFamily="34" charset="0"/>
              </a:rPr>
              <a:t>All circumstances have things in common and importantly may cause the adult to be nervous to disclose.</a:t>
            </a:r>
          </a:p>
          <a:p>
            <a:r>
              <a:rPr lang="en-US" sz="2100" b="1" dirty="0">
                <a:cs typeface="Arial" panose="020B0604020202020204" pitchFamily="34" charset="0"/>
              </a:rPr>
              <a:t>Hoarding/ Self Neglect</a:t>
            </a:r>
            <a:r>
              <a:rPr lang="en-US" sz="2100" dirty="0">
                <a:cs typeface="Arial" panose="020B0604020202020204" pitchFamily="34" charset="0"/>
              </a:rPr>
              <a:t> - Those who are displaying hoarding/self-neglecting behaviour will likely be reluctant to allow any changes to their home, removing items or cleaning.</a:t>
            </a:r>
          </a:p>
          <a:p>
            <a:r>
              <a:rPr lang="en-US" sz="2100" b="1" dirty="0">
                <a:cs typeface="Arial" panose="020B0604020202020204" pitchFamily="34" charset="0"/>
              </a:rPr>
              <a:t>Squalor</a:t>
            </a:r>
            <a:r>
              <a:rPr lang="en-US" sz="2100" dirty="0">
                <a:cs typeface="Arial" panose="020B0604020202020204" pitchFamily="34" charset="0"/>
              </a:rPr>
              <a:t> – Those whose property has descended into squalor may be more relieved to have someone offer to help them sort the situation out.</a:t>
            </a:r>
          </a:p>
          <a:p>
            <a:r>
              <a:rPr lang="en-US" sz="2100" b="1" dirty="0">
                <a:cs typeface="Arial" panose="020B0604020202020204" pitchFamily="34" charset="0"/>
              </a:rPr>
              <a:t>Collecting</a:t>
            </a:r>
            <a:r>
              <a:rPr lang="en-US" sz="2100" dirty="0">
                <a:cs typeface="Arial" panose="020B0604020202020204" pitchFamily="34" charset="0"/>
              </a:rPr>
              <a:t> – Collecting needs to be considered in relation to what is being collected, is it causing a risk, breach of tenancy, is it well managed and not impacting on the use of the home.</a:t>
            </a:r>
          </a:p>
          <a:p>
            <a:endParaRPr lang="en-GB" dirty="0"/>
          </a:p>
        </p:txBody>
      </p:sp>
      <p:pic>
        <p:nvPicPr>
          <p:cNvPr id="10" name="Content Placeholder 9">
            <a:extLst>
              <a:ext uri="{FF2B5EF4-FFF2-40B4-BE49-F238E27FC236}">
                <a16:creationId xmlns:a16="http://schemas.microsoft.com/office/drawing/2014/main" id="{A9C21A73-A31E-80F5-E658-D670377AC3CD}"/>
              </a:ext>
            </a:extLst>
          </p:cNvPr>
          <p:cNvPicPr>
            <a:picLocks noGrp="1" noChangeAspect="1"/>
          </p:cNvPicPr>
          <p:nvPr>
            <p:ph sz="half" idx="1"/>
          </p:nvPr>
        </p:nvPicPr>
        <p:blipFill>
          <a:blip r:embed="rId2"/>
          <a:stretch>
            <a:fillRect/>
          </a:stretch>
        </p:blipFill>
        <p:spPr>
          <a:xfrm>
            <a:off x="581025" y="2240932"/>
            <a:ext cx="5422900" cy="3606448"/>
          </a:xfrm>
          <a:prstGeom prst="rect">
            <a:avLst/>
          </a:prstGeom>
        </p:spPr>
      </p:pic>
    </p:spTree>
    <p:extLst>
      <p:ext uri="{BB962C8B-B14F-4D97-AF65-F5344CB8AC3E}">
        <p14:creationId xmlns:p14="http://schemas.microsoft.com/office/powerpoint/2010/main" val="1209612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B9DE4-4D17-838A-AFFB-46560BD3D682}"/>
              </a:ext>
            </a:extLst>
          </p:cNvPr>
          <p:cNvSpPr>
            <a:spLocks noGrp="1"/>
          </p:cNvSpPr>
          <p:nvPr>
            <p:ph type="title"/>
          </p:nvPr>
        </p:nvSpPr>
        <p:spPr/>
        <p:txBody>
          <a:bodyPr/>
          <a:lstStyle/>
          <a:p>
            <a:r>
              <a:rPr lang="en-GB" dirty="0"/>
              <a:t>Contributing factors ‘the meaning in the </a:t>
            </a:r>
            <a:r>
              <a:rPr lang="en-GB" dirty="0" err="1"/>
              <a:t>mess’</a:t>
            </a:r>
            <a:endParaRPr lang="en-GB" dirty="0"/>
          </a:p>
        </p:txBody>
      </p:sp>
      <p:sp>
        <p:nvSpPr>
          <p:cNvPr id="3" name="Content Placeholder 2">
            <a:extLst>
              <a:ext uri="{FF2B5EF4-FFF2-40B4-BE49-F238E27FC236}">
                <a16:creationId xmlns:a16="http://schemas.microsoft.com/office/drawing/2014/main" id="{D0D77A15-79F1-0CE3-5006-C775D6B03FA7}"/>
              </a:ext>
            </a:extLst>
          </p:cNvPr>
          <p:cNvSpPr>
            <a:spLocks noGrp="1"/>
          </p:cNvSpPr>
          <p:nvPr>
            <p:ph idx="1"/>
          </p:nvPr>
        </p:nvSpPr>
        <p:spPr/>
        <p:txBody>
          <a:bodyPr/>
          <a:lstStyle/>
          <a:p>
            <a:r>
              <a:rPr lang="en-GB" dirty="0"/>
              <a:t>Upbringing</a:t>
            </a:r>
          </a:p>
          <a:p>
            <a:r>
              <a:rPr lang="en-GB" dirty="0"/>
              <a:t>Deprivation, never having enough</a:t>
            </a:r>
          </a:p>
          <a:p>
            <a:r>
              <a:rPr lang="en-GB" dirty="0"/>
              <a:t>Life events – bereavement, loss</a:t>
            </a:r>
          </a:p>
          <a:p>
            <a:r>
              <a:rPr lang="en-GB" dirty="0"/>
              <a:t>Collector</a:t>
            </a:r>
          </a:p>
          <a:p>
            <a:r>
              <a:rPr lang="en-GB" dirty="0"/>
              <a:t>Unable to clear the items – disability or long-term illness</a:t>
            </a:r>
          </a:p>
          <a:p>
            <a:r>
              <a:rPr lang="en-GB" dirty="0"/>
              <a:t>Chronic disorganisation – brain injury, neurodiverse conditions</a:t>
            </a:r>
          </a:p>
          <a:p>
            <a:r>
              <a:rPr lang="en-GB" dirty="0"/>
              <a:t>Socially isolated</a:t>
            </a:r>
          </a:p>
          <a:p>
            <a:endParaRPr lang="en-GB" dirty="0"/>
          </a:p>
          <a:p>
            <a:endParaRPr lang="en-GB" dirty="0"/>
          </a:p>
        </p:txBody>
      </p:sp>
    </p:spTree>
    <p:extLst>
      <p:ext uri="{BB962C8B-B14F-4D97-AF65-F5344CB8AC3E}">
        <p14:creationId xmlns:p14="http://schemas.microsoft.com/office/powerpoint/2010/main" val="3101913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45DBC-B324-72E9-54BB-7F47C7094FE4}"/>
              </a:ext>
            </a:extLst>
          </p:cNvPr>
          <p:cNvSpPr>
            <a:spLocks noGrp="1"/>
          </p:cNvSpPr>
          <p:nvPr>
            <p:ph type="title"/>
          </p:nvPr>
        </p:nvSpPr>
        <p:spPr/>
        <p:txBody>
          <a:bodyPr/>
          <a:lstStyle/>
          <a:p>
            <a:r>
              <a:rPr lang="en-GB"/>
              <a:t>Do’s and Don’t’s</a:t>
            </a:r>
            <a:endParaRPr lang="en-GB" dirty="0"/>
          </a:p>
        </p:txBody>
      </p:sp>
      <p:sp>
        <p:nvSpPr>
          <p:cNvPr id="7" name="Content Placeholder 3">
            <a:extLst>
              <a:ext uri="{FF2B5EF4-FFF2-40B4-BE49-F238E27FC236}">
                <a16:creationId xmlns:a16="http://schemas.microsoft.com/office/drawing/2014/main" id="{087B95E0-F703-2893-E62B-4DAC824BB3CA}"/>
              </a:ext>
            </a:extLst>
          </p:cNvPr>
          <p:cNvSpPr>
            <a:spLocks noGrp="1"/>
          </p:cNvSpPr>
          <p:nvPr>
            <p:ph sz="half" idx="2"/>
          </p:nvPr>
        </p:nvSpPr>
        <p:spPr>
          <a:xfrm>
            <a:off x="6188075" y="1992086"/>
            <a:ext cx="5422900" cy="3875314"/>
          </a:xfrm>
        </p:spPr>
        <p:txBody>
          <a:bodyPr>
            <a:normAutofit fontScale="92500" lnSpcReduction="20000"/>
          </a:bodyPr>
          <a:lstStyle/>
          <a:p>
            <a:r>
              <a:rPr lang="en-GB" dirty="0"/>
              <a:t>Visiting unannounced may not always work</a:t>
            </a:r>
          </a:p>
          <a:p>
            <a:r>
              <a:rPr lang="en-GB" dirty="0"/>
              <a:t>Don’t touch the persons items without their permission</a:t>
            </a:r>
          </a:p>
          <a:p>
            <a:r>
              <a:rPr lang="en-GB" dirty="0"/>
              <a:t>Never remove possessions without this being agreed in writing</a:t>
            </a:r>
          </a:p>
          <a:p>
            <a:r>
              <a:rPr lang="en-GB" dirty="0"/>
              <a:t>Don’t expect a quick change, this will take time, these cases are complex</a:t>
            </a:r>
          </a:p>
          <a:p>
            <a:r>
              <a:rPr lang="en-GB" dirty="0"/>
              <a:t>Don’t try and catch them out</a:t>
            </a:r>
          </a:p>
          <a:p>
            <a:r>
              <a:rPr lang="en-GB" dirty="0"/>
              <a:t>Don’t make negative comments about their items </a:t>
            </a:r>
          </a:p>
          <a:p>
            <a:r>
              <a:rPr lang="en-GB" dirty="0"/>
              <a:t>Ensure you stay clear about your aims</a:t>
            </a:r>
          </a:p>
          <a:p>
            <a:r>
              <a:rPr lang="en-GB" dirty="0"/>
              <a:t>Making decisions in isolation is a risk, keep talking to your colleagues</a:t>
            </a:r>
          </a:p>
          <a:p>
            <a:endParaRPr lang="en-GB" dirty="0"/>
          </a:p>
        </p:txBody>
      </p:sp>
      <p:sp>
        <p:nvSpPr>
          <p:cNvPr id="4" name="Content Placeholder 3">
            <a:extLst>
              <a:ext uri="{FF2B5EF4-FFF2-40B4-BE49-F238E27FC236}">
                <a16:creationId xmlns:a16="http://schemas.microsoft.com/office/drawing/2014/main" id="{C8ABA80D-5400-79FD-497A-1497511BB919}"/>
              </a:ext>
            </a:extLst>
          </p:cNvPr>
          <p:cNvSpPr>
            <a:spLocks noGrp="1"/>
          </p:cNvSpPr>
          <p:nvPr>
            <p:ph sz="half" idx="1"/>
          </p:nvPr>
        </p:nvSpPr>
        <p:spPr>
          <a:xfrm>
            <a:off x="581193" y="2228003"/>
            <a:ext cx="5422390" cy="4129254"/>
          </a:xfrm>
        </p:spPr>
        <p:txBody>
          <a:bodyPr>
            <a:normAutofit fontScale="92500" lnSpcReduction="20000"/>
          </a:bodyPr>
          <a:lstStyle/>
          <a:p>
            <a:r>
              <a:rPr lang="en-GB" dirty="0"/>
              <a:t>Balance enforcement with support </a:t>
            </a:r>
          </a:p>
          <a:p>
            <a:r>
              <a:rPr lang="en-GB" dirty="0"/>
              <a:t>Make key referrals</a:t>
            </a:r>
          </a:p>
          <a:p>
            <a:r>
              <a:rPr lang="en-GB" dirty="0"/>
              <a:t>Be clear about your expectations</a:t>
            </a:r>
          </a:p>
          <a:p>
            <a:r>
              <a:rPr lang="en-GB" dirty="0"/>
              <a:t>Focus on escape routes first</a:t>
            </a:r>
          </a:p>
          <a:p>
            <a:r>
              <a:rPr lang="en-GB" dirty="0"/>
              <a:t>Do set clear times when you will visit, consistency is key</a:t>
            </a:r>
          </a:p>
          <a:p>
            <a:r>
              <a:rPr lang="en-GB" dirty="0"/>
              <a:t>Do think creatively about how to meet and build a report with the adult.</a:t>
            </a:r>
          </a:p>
          <a:p>
            <a:r>
              <a:rPr lang="en-GB" dirty="0"/>
              <a:t>Always work with the person, empower them in the process, set actions jointly</a:t>
            </a:r>
          </a:p>
          <a:p>
            <a:r>
              <a:rPr lang="en-GB" dirty="0"/>
              <a:t>Keep the process moving, even if there’s resistance</a:t>
            </a:r>
          </a:p>
          <a:p>
            <a:r>
              <a:rPr lang="en-GB" dirty="0"/>
              <a:t>Start with small steps, could be as much as a square foot, they need to be reasonable and achievable</a:t>
            </a:r>
          </a:p>
          <a:p>
            <a:r>
              <a:rPr lang="en-GB" dirty="0"/>
              <a:t>Celebrate successes however small</a:t>
            </a:r>
          </a:p>
          <a:p>
            <a:endParaRPr lang="en-GB" dirty="0"/>
          </a:p>
        </p:txBody>
      </p:sp>
    </p:spTree>
    <p:extLst>
      <p:ext uri="{BB962C8B-B14F-4D97-AF65-F5344CB8AC3E}">
        <p14:creationId xmlns:p14="http://schemas.microsoft.com/office/powerpoint/2010/main" val="859161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3" name="Rectangle 22">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5" name="Rectangle 24">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7" name="Rectangle 26">
            <a:extLst>
              <a:ext uri="{FF2B5EF4-FFF2-40B4-BE49-F238E27FC236}">
                <a16:creationId xmlns:a16="http://schemas.microsoft.com/office/drawing/2014/main" id="{B36BEBD5-A373-4C8C-8C06-CD8007E22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421ADBA4-E47E-05AE-4089-03A6C40AD6B6}"/>
              </a:ext>
            </a:extLst>
          </p:cNvPr>
          <p:cNvSpPr>
            <a:spLocks noGrp="1"/>
          </p:cNvSpPr>
          <p:nvPr>
            <p:ph type="title"/>
          </p:nvPr>
        </p:nvSpPr>
        <p:spPr>
          <a:xfrm>
            <a:off x="581192" y="702156"/>
            <a:ext cx="11029616" cy="1013800"/>
          </a:xfrm>
        </p:spPr>
        <p:txBody>
          <a:bodyPr vert="horz" lIns="91440" tIns="45720" rIns="91440" bIns="45720" rtlCol="0" anchor="b">
            <a:normAutofit/>
          </a:bodyPr>
          <a:lstStyle/>
          <a:p>
            <a:r>
              <a:rPr lang="en-US" dirty="0">
                <a:solidFill>
                  <a:srgbClr val="FFFFFF"/>
                </a:solidFill>
              </a:rPr>
              <a:t>When Hoarding/Self-Neglect becomes a safeguarding concern</a:t>
            </a:r>
          </a:p>
        </p:txBody>
      </p:sp>
      <p:sp>
        <p:nvSpPr>
          <p:cNvPr id="29" name="Rectangle 28">
            <a:extLst>
              <a:ext uri="{FF2B5EF4-FFF2-40B4-BE49-F238E27FC236}">
                <a16:creationId xmlns:a16="http://schemas.microsoft.com/office/drawing/2014/main" id="{5F9644DA-21E4-4D4B-B872-F14551490E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solidFill>
            <a:srgbClr val="FFFFFF"/>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4" name="Content Placeholder 3">
            <a:extLst>
              <a:ext uri="{FF2B5EF4-FFF2-40B4-BE49-F238E27FC236}">
                <a16:creationId xmlns:a16="http://schemas.microsoft.com/office/drawing/2014/main" id="{5CDE7674-81BE-BE3D-9223-55ABB9A54272}"/>
              </a:ext>
            </a:extLst>
          </p:cNvPr>
          <p:cNvSpPr>
            <a:spLocks noGrp="1"/>
          </p:cNvSpPr>
          <p:nvPr>
            <p:ph sz="half" idx="2"/>
          </p:nvPr>
        </p:nvSpPr>
        <p:spPr>
          <a:xfrm>
            <a:off x="5123959" y="1891454"/>
            <a:ext cx="6613504" cy="5049644"/>
          </a:xfrm>
        </p:spPr>
        <p:txBody>
          <a:bodyPr vert="horz" lIns="91440" tIns="45720" rIns="91440" bIns="45720" rtlCol="0" anchor="ctr">
            <a:normAutofit fontScale="92500" lnSpcReduction="20000"/>
          </a:bodyPr>
          <a:lstStyle/>
          <a:p>
            <a:endParaRPr lang="en-US" dirty="0">
              <a:effectLst/>
            </a:endParaRPr>
          </a:p>
          <a:p>
            <a:r>
              <a:rPr lang="en-US" dirty="0">
                <a:effectLst/>
              </a:rPr>
              <a:t>Hoarding and self-neglect can affect more than the individual </a:t>
            </a:r>
            <a:r>
              <a:rPr lang="en-US" dirty="0"/>
              <a:t>it can </a:t>
            </a:r>
            <a:r>
              <a:rPr lang="en-US" dirty="0">
                <a:effectLst/>
              </a:rPr>
              <a:t>affect the whole family and it’s vitally important the whole family is considered in these circumstances.</a:t>
            </a:r>
            <a:endParaRPr lang="en-US" dirty="0"/>
          </a:p>
          <a:p>
            <a:r>
              <a:rPr lang="en-US" dirty="0"/>
              <a:t>The person must have care and support needs – if they don’t this does not mean nothing further can be done.</a:t>
            </a:r>
          </a:p>
          <a:p>
            <a:r>
              <a:rPr lang="en-US" dirty="0">
                <a:effectLst/>
              </a:rPr>
              <a:t>When considering if someone has an inability to protect themselves in the context of hoarding or self-neglect: An assessment should be made on a case by case basis and then referred to the Local Authority.</a:t>
            </a:r>
          </a:p>
          <a:p>
            <a:r>
              <a:rPr lang="en-GB" sz="1800" dirty="0">
                <a:solidFill>
                  <a:schemeClr val="tx1"/>
                </a:solidFill>
                <a:effectLst/>
                <a:ea typeface="Calibri" panose="020F0502020204030204" pitchFamily="34" charset="0"/>
              </a:rPr>
              <a:t>The information provided by the referrer is important to help the local authority begin to assess whether the criteria within this S42(1) duty are met.</a:t>
            </a:r>
            <a:endParaRPr lang="en-US" dirty="0">
              <a:solidFill>
                <a:schemeClr val="tx1"/>
              </a:solidFill>
              <a:effectLst/>
            </a:endParaRPr>
          </a:p>
          <a:p>
            <a:r>
              <a:rPr lang="en-US" dirty="0">
                <a:effectLst/>
              </a:rPr>
              <a:t>Only the LA can apply the S42 duty if it meets the threshold</a:t>
            </a:r>
            <a:r>
              <a:rPr lang="en-US" dirty="0"/>
              <a:t> and there is cause to suspect that the three statutory criteria are met.</a:t>
            </a:r>
            <a:endParaRPr lang="en-US" dirty="0">
              <a:effectLst/>
            </a:endParaRPr>
          </a:p>
          <a:p>
            <a:r>
              <a:rPr lang="en-US" dirty="0">
                <a:effectLst/>
              </a:rPr>
              <a:t>A decision on whether a response is required under safeguarding will depend on the adult’s ability to protect themselves by controlling their own behaviour. There may come a point when they are no longer able to do this, without external support. </a:t>
            </a:r>
          </a:p>
          <a:p>
            <a:endParaRPr lang="en-US" dirty="0"/>
          </a:p>
          <a:p>
            <a:endParaRPr lang="en-US" dirty="0"/>
          </a:p>
        </p:txBody>
      </p:sp>
      <p:pic>
        <p:nvPicPr>
          <p:cNvPr id="7" name="Content Placeholder 6">
            <a:extLst>
              <a:ext uri="{FF2B5EF4-FFF2-40B4-BE49-F238E27FC236}">
                <a16:creationId xmlns:a16="http://schemas.microsoft.com/office/drawing/2014/main" id="{43FEA46C-F040-3516-E623-AF16D44E7A60}"/>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454537" y="2001667"/>
            <a:ext cx="4546384" cy="4403339"/>
          </a:xfrm>
          <a:prstGeom prst="rect">
            <a:avLst/>
          </a:prstGeom>
        </p:spPr>
      </p:pic>
    </p:spTree>
    <p:extLst>
      <p:ext uri="{BB962C8B-B14F-4D97-AF65-F5344CB8AC3E}">
        <p14:creationId xmlns:p14="http://schemas.microsoft.com/office/powerpoint/2010/main" val="2726821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Rectangle 11">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Rectangle 13">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15">
            <a:extLst>
              <a:ext uri="{FF2B5EF4-FFF2-40B4-BE49-F238E27FC236}">
                <a16:creationId xmlns:a16="http://schemas.microsoft.com/office/drawing/2014/main" id="{B36BEBD5-A373-4C8C-8C06-CD8007E22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61C47C7D-0EA4-15FE-7BCF-4BC3613B7D74}"/>
              </a:ext>
            </a:extLst>
          </p:cNvPr>
          <p:cNvSpPr>
            <a:spLocks noGrp="1"/>
          </p:cNvSpPr>
          <p:nvPr>
            <p:ph type="title"/>
          </p:nvPr>
        </p:nvSpPr>
        <p:spPr>
          <a:xfrm>
            <a:off x="581192" y="702156"/>
            <a:ext cx="11029616" cy="1013800"/>
          </a:xfrm>
        </p:spPr>
        <p:txBody>
          <a:bodyPr vert="horz" lIns="91440" tIns="45720" rIns="91440" bIns="45720" rtlCol="0" anchor="b">
            <a:normAutofit/>
          </a:bodyPr>
          <a:lstStyle/>
          <a:p>
            <a:r>
              <a:rPr lang="en-US">
                <a:solidFill>
                  <a:srgbClr val="FFFFFF"/>
                </a:solidFill>
              </a:rPr>
              <a:t>Continued</a:t>
            </a:r>
          </a:p>
        </p:txBody>
      </p:sp>
      <p:sp>
        <p:nvSpPr>
          <p:cNvPr id="18" name="Rectangle 17">
            <a:extLst>
              <a:ext uri="{FF2B5EF4-FFF2-40B4-BE49-F238E27FC236}">
                <a16:creationId xmlns:a16="http://schemas.microsoft.com/office/drawing/2014/main" id="{5F9644DA-21E4-4D4B-B872-F14551490E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solidFill>
            <a:srgbClr val="FFFFFF"/>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482EF88C-82F4-7331-D3C6-9E31954607DA}"/>
              </a:ext>
            </a:extLst>
          </p:cNvPr>
          <p:cNvPicPr>
            <a:picLocks noGrp="1" noChangeAspect="1"/>
          </p:cNvPicPr>
          <p:nvPr>
            <p:ph sz="half" idx="1"/>
          </p:nvPr>
        </p:nvPicPr>
        <p:blipFill rotWithShape="1">
          <a:blip r:embed="rId2" cstate="screen">
            <a:extLst>
              <a:ext uri="{28A0092B-C50C-407E-A947-70E740481C1C}">
                <a14:useLocalDpi xmlns:a14="http://schemas.microsoft.com/office/drawing/2010/main"/>
              </a:ext>
            </a:extLst>
          </a:blip>
          <a:srcRect/>
          <a:stretch/>
        </p:blipFill>
        <p:spPr>
          <a:xfrm>
            <a:off x="657225" y="2361056"/>
            <a:ext cx="3305175" cy="3649219"/>
          </a:xfrm>
          <a:prstGeom prst="rect">
            <a:avLst/>
          </a:prstGeom>
        </p:spPr>
      </p:pic>
      <p:sp>
        <p:nvSpPr>
          <p:cNvPr id="4" name="Content Placeholder 3">
            <a:extLst>
              <a:ext uri="{FF2B5EF4-FFF2-40B4-BE49-F238E27FC236}">
                <a16:creationId xmlns:a16="http://schemas.microsoft.com/office/drawing/2014/main" id="{598BE85D-E212-3A07-18A4-E827C1CAAC82}"/>
              </a:ext>
            </a:extLst>
          </p:cNvPr>
          <p:cNvSpPr>
            <a:spLocks noGrp="1"/>
          </p:cNvSpPr>
          <p:nvPr>
            <p:ph sz="half" idx="2"/>
          </p:nvPr>
        </p:nvSpPr>
        <p:spPr>
          <a:xfrm>
            <a:off x="4505325" y="2180496"/>
            <a:ext cx="7105481" cy="4045683"/>
          </a:xfrm>
        </p:spPr>
        <p:txBody>
          <a:bodyPr vert="horz" lIns="91440" tIns="45720" rIns="91440" bIns="45720" rtlCol="0" anchor="ctr">
            <a:normAutofit lnSpcReduction="10000"/>
          </a:bodyPr>
          <a:lstStyle/>
          <a:p>
            <a:r>
              <a:rPr lang="en-US" dirty="0"/>
              <a:t>When considering the steps to take it’s important to</a:t>
            </a:r>
            <a:r>
              <a:rPr lang="en-US" dirty="0">
                <a:effectLst/>
              </a:rPr>
              <a:t> recognise that adults sometimes have complex </a:t>
            </a:r>
            <a:r>
              <a:rPr lang="en-US" dirty="0"/>
              <a:t>needs</a:t>
            </a:r>
            <a:r>
              <a:rPr lang="en-US" dirty="0">
                <a:effectLst/>
              </a:rPr>
              <a:t> and may be ambivalent, unclear or unrealistic about their personal circumstances. </a:t>
            </a:r>
          </a:p>
          <a:p>
            <a:r>
              <a:rPr lang="en-US" dirty="0">
                <a:effectLst/>
              </a:rPr>
              <a:t>It is about people and organisations working together to prevent, and stop, both the risks and experience of abuse or neglect, while at the same time making sure that the adult’s wellbeing is promoted including, where appropriate, having regard to their views, wishes, feelings and beliefs in deciding on any action.</a:t>
            </a:r>
          </a:p>
          <a:p>
            <a:r>
              <a:rPr lang="en-US" dirty="0"/>
              <a:t>Understanding the process can help make the decision, whether it’s for the LA or GP and ongoing mental health support, potentially via CMHT.</a:t>
            </a:r>
          </a:p>
          <a:p>
            <a:r>
              <a:rPr lang="en-US" dirty="0">
                <a:effectLst/>
              </a:rPr>
              <a:t>Importance of clear referral to services, is the hoarding</a:t>
            </a:r>
            <a:r>
              <a:rPr lang="en-US" dirty="0"/>
              <a:t>/ self-neglect </a:t>
            </a:r>
            <a:r>
              <a:rPr lang="en-US" dirty="0">
                <a:effectLst/>
              </a:rPr>
              <a:t> behaviour, so serious that you believe there is a risk to life, is the person unable to keep themselves safe. </a:t>
            </a:r>
          </a:p>
          <a:p>
            <a:pPr marL="0" indent="0"/>
            <a:endParaRPr lang="en-US" dirty="0">
              <a:effectLst/>
            </a:endParaRPr>
          </a:p>
        </p:txBody>
      </p:sp>
    </p:spTree>
    <p:extLst>
      <p:ext uri="{BB962C8B-B14F-4D97-AF65-F5344CB8AC3E}">
        <p14:creationId xmlns:p14="http://schemas.microsoft.com/office/powerpoint/2010/main" val="1627180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87E5BC0-D3ED-9600-8F84-E4E671FB64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721B90-45CE-60B7-3819-771289E8B420}"/>
              </a:ext>
            </a:extLst>
          </p:cNvPr>
          <p:cNvSpPr>
            <a:spLocks noGrp="1"/>
          </p:cNvSpPr>
          <p:nvPr>
            <p:ph type="title"/>
          </p:nvPr>
        </p:nvSpPr>
        <p:spPr>
          <a:xfrm>
            <a:off x="581192" y="702156"/>
            <a:ext cx="11029616" cy="1013800"/>
          </a:xfrm>
        </p:spPr>
        <p:txBody>
          <a:bodyPr>
            <a:normAutofit/>
          </a:bodyPr>
          <a:lstStyle/>
          <a:p>
            <a:r>
              <a:rPr lang="en-US" b="1" dirty="0">
                <a:solidFill>
                  <a:srgbClr val="FFFEFF"/>
                </a:solidFill>
                <a:latin typeface="Trebuchet MS" panose="020B0603020202020204" pitchFamily="34" charset="0"/>
                <a:cs typeface="Arial" panose="020B0604020202020204" pitchFamily="34" charset="0"/>
              </a:rPr>
              <a:t>Purpose and objectives of s42 enquiry</a:t>
            </a:r>
            <a:br>
              <a:rPr lang="en-US" b="1" dirty="0">
                <a:solidFill>
                  <a:srgbClr val="FFFEFF"/>
                </a:solidFill>
                <a:latin typeface="Trebuchet MS" panose="020B0603020202020204" pitchFamily="34" charset="0"/>
                <a:cs typeface="Arial" panose="020B0604020202020204" pitchFamily="34" charset="0"/>
              </a:rPr>
            </a:br>
            <a:endParaRPr lang="en-GB" dirty="0">
              <a:solidFill>
                <a:srgbClr val="FFFEFF"/>
              </a:solidFill>
            </a:endParaRPr>
          </a:p>
        </p:txBody>
      </p:sp>
      <p:graphicFrame>
        <p:nvGraphicFramePr>
          <p:cNvPr id="5" name="Content Placeholder 2">
            <a:extLst>
              <a:ext uri="{FF2B5EF4-FFF2-40B4-BE49-F238E27FC236}">
                <a16:creationId xmlns:a16="http://schemas.microsoft.com/office/drawing/2014/main" id="{FC3C8F29-B9F4-04EE-E802-BD7831400B4B}"/>
              </a:ext>
            </a:extLst>
          </p:cNvPr>
          <p:cNvGraphicFramePr>
            <a:graphicFrameLocks noGrp="1"/>
          </p:cNvGraphicFramePr>
          <p:nvPr>
            <p:ph idx="1"/>
            <p:extLst>
              <p:ext uri="{D42A27DB-BD31-4B8C-83A1-F6EECF244321}">
                <p14:modId xmlns:p14="http://schemas.microsoft.com/office/powerpoint/2010/main" val="1170164373"/>
              </p:ext>
            </p:extLst>
          </p:nvPr>
        </p:nvGraphicFramePr>
        <p:xfrm>
          <a:off x="581025" y="2181224"/>
          <a:ext cx="11029950" cy="3974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4966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55EB5-47E5-3BFD-C175-BCDEEE85B48F}"/>
              </a:ext>
            </a:extLst>
          </p:cNvPr>
          <p:cNvSpPr>
            <a:spLocks noGrp="1"/>
          </p:cNvSpPr>
          <p:nvPr>
            <p:ph type="title"/>
          </p:nvPr>
        </p:nvSpPr>
        <p:spPr>
          <a:xfrm>
            <a:off x="581192" y="702156"/>
            <a:ext cx="11029616" cy="1013800"/>
          </a:xfrm>
        </p:spPr>
        <p:txBody>
          <a:bodyPr>
            <a:normAutofit/>
          </a:bodyPr>
          <a:lstStyle/>
          <a:p>
            <a:r>
              <a:rPr lang="en-GB">
                <a:solidFill>
                  <a:srgbClr val="FFFEFF"/>
                </a:solidFill>
              </a:rPr>
              <a:t>Things to support your decision</a:t>
            </a:r>
          </a:p>
        </p:txBody>
      </p:sp>
      <p:graphicFrame>
        <p:nvGraphicFramePr>
          <p:cNvPr id="14" name="Content Placeholder 2">
            <a:extLst>
              <a:ext uri="{FF2B5EF4-FFF2-40B4-BE49-F238E27FC236}">
                <a16:creationId xmlns:a16="http://schemas.microsoft.com/office/drawing/2014/main" id="{12DBFFB0-DDF5-6FEB-218B-20D262DE6374}"/>
              </a:ext>
            </a:extLst>
          </p:cNvPr>
          <p:cNvGraphicFramePr>
            <a:graphicFrameLocks noGrp="1"/>
          </p:cNvGraphicFramePr>
          <p:nvPr>
            <p:ph idx="1"/>
            <p:extLst>
              <p:ext uri="{D42A27DB-BD31-4B8C-83A1-F6EECF244321}">
                <p14:modId xmlns:p14="http://schemas.microsoft.com/office/powerpoint/2010/main" val="2234100407"/>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2281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1" name="Rectangle 40">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3" name="Rectangle 42">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5" name="Rectangle 44">
            <a:extLst>
              <a:ext uri="{FF2B5EF4-FFF2-40B4-BE49-F238E27FC236}">
                <a16:creationId xmlns:a16="http://schemas.microsoft.com/office/drawing/2014/main" id="{993F09C6-4F57-4B05-9592-E253D8BC6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7" name="Rectangle 46">
            <a:extLst>
              <a:ext uri="{FF2B5EF4-FFF2-40B4-BE49-F238E27FC236}">
                <a16:creationId xmlns:a16="http://schemas.microsoft.com/office/drawing/2014/main" id="{636F6DB7-CF8D-494A-82F6-13B58DCA9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0B7E5194-6E82-4A44-99C3-FE7D87F34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466A2E91-ED70-6664-6194-05FB27DD9200}"/>
              </a:ext>
            </a:extLst>
          </p:cNvPr>
          <p:cNvSpPr>
            <a:spLocks noGrp="1"/>
          </p:cNvSpPr>
          <p:nvPr>
            <p:ph type="title"/>
          </p:nvPr>
        </p:nvSpPr>
        <p:spPr>
          <a:xfrm>
            <a:off x="710162" y="659704"/>
            <a:ext cx="3171905" cy="1013800"/>
          </a:xfrm>
        </p:spPr>
        <p:txBody>
          <a:bodyPr vert="horz" lIns="91440" tIns="45720" rIns="91440" bIns="45720" rtlCol="0" anchor="b">
            <a:normAutofit/>
          </a:bodyPr>
          <a:lstStyle/>
          <a:p>
            <a:r>
              <a:rPr lang="en-US" sz="2400" dirty="0">
                <a:solidFill>
                  <a:srgbClr val="FFFFFF"/>
                </a:solidFill>
              </a:rPr>
              <a:t>Safeguarding principles</a:t>
            </a:r>
          </a:p>
        </p:txBody>
      </p:sp>
      <p:grpSp>
        <p:nvGrpSpPr>
          <p:cNvPr id="51" name="Group 50">
            <a:extLst>
              <a:ext uri="{FF2B5EF4-FFF2-40B4-BE49-F238E27FC236}">
                <a16:creationId xmlns:a16="http://schemas.microsoft.com/office/drawing/2014/main" id="{49FCC1E1-84D3-494D-A0A0-286AFA1C30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52" name="Rectangle 51">
              <a:extLst>
                <a:ext uri="{FF2B5EF4-FFF2-40B4-BE49-F238E27FC236}">
                  <a16:creationId xmlns:a16="http://schemas.microsoft.com/office/drawing/2014/main" id="{96E09E90-FF79-402E-AF01-97A279BEA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3" name="Rectangle 52">
              <a:extLst>
                <a:ext uri="{FF2B5EF4-FFF2-40B4-BE49-F238E27FC236}">
                  <a16:creationId xmlns:a16="http://schemas.microsoft.com/office/drawing/2014/main" id="{EC6946F8-4B9B-4C51-9F51-2DB377392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4" name="Rectangle 53">
              <a:extLst>
                <a:ext uri="{FF2B5EF4-FFF2-40B4-BE49-F238E27FC236}">
                  <a16:creationId xmlns:a16="http://schemas.microsoft.com/office/drawing/2014/main" id="{7B3D2B3D-A285-438C-A344-AED3E46A0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5" name="TextBox 4">
            <a:extLst>
              <a:ext uri="{FF2B5EF4-FFF2-40B4-BE49-F238E27FC236}">
                <a16:creationId xmlns:a16="http://schemas.microsoft.com/office/drawing/2014/main" id="{2F95A049-260E-CB0C-F81D-8ADF6075820C}"/>
              </a:ext>
            </a:extLst>
          </p:cNvPr>
          <p:cNvSpPr txBox="1"/>
          <p:nvPr/>
        </p:nvSpPr>
        <p:spPr>
          <a:xfrm>
            <a:off x="710162" y="1803705"/>
            <a:ext cx="3033249" cy="3856229"/>
          </a:xfrm>
          <a:prstGeom prst="rect">
            <a:avLst/>
          </a:prstGeom>
        </p:spPr>
        <p:txBody>
          <a:bodyPr vert="horz" lIns="91440" tIns="45720" rIns="91440" bIns="45720" rtlCol="0" anchor="t">
            <a:noAutofit/>
          </a:bodyPr>
          <a:lstStyle/>
          <a:p>
            <a:pPr>
              <a:lnSpc>
                <a:spcPct val="90000"/>
              </a:lnSpc>
              <a:spcBef>
                <a:spcPct val="20000"/>
              </a:spcBef>
              <a:spcAft>
                <a:spcPts val="600"/>
              </a:spcAft>
              <a:buClr>
                <a:schemeClr val="accent2"/>
              </a:buClr>
              <a:buSzPct val="92000"/>
              <a:buFont typeface="Wingdings 2" panose="05020102010507070707" pitchFamily="18" charset="2"/>
              <a:buChar char=""/>
            </a:pPr>
            <a:r>
              <a:rPr lang="en-US" sz="1600" dirty="0">
                <a:solidFill>
                  <a:srgbClr val="FFFFFF"/>
                </a:solidFill>
                <a:effectLst/>
              </a:rPr>
              <a:t>The six statutory safeguarding principles underpin all aspects of adult safeguarding work. These should be clearly and openly addressed from the outset and placed at the heart of decision-making and action. </a:t>
            </a:r>
          </a:p>
          <a:p>
            <a:pPr>
              <a:lnSpc>
                <a:spcPct val="90000"/>
              </a:lnSpc>
              <a:spcBef>
                <a:spcPct val="20000"/>
              </a:spcBef>
              <a:spcAft>
                <a:spcPts val="600"/>
              </a:spcAft>
              <a:buClr>
                <a:schemeClr val="accent2"/>
              </a:buClr>
              <a:buSzPct val="92000"/>
              <a:buFont typeface="Wingdings 2" panose="05020102010507070707" pitchFamily="18" charset="2"/>
              <a:buChar char=""/>
            </a:pPr>
            <a:r>
              <a:rPr lang="en-US" sz="1600" dirty="0">
                <a:solidFill>
                  <a:srgbClr val="FFFFFF"/>
                </a:solidFill>
                <a:effectLst/>
              </a:rPr>
              <a:t>Application of the six statutory safeguarding principles supports practice capable of achieving a wide range of responses tailored to meet the needs of the individual.  Alongside this there must be transparency in applying the Mental Capacity Act, Human Rights Act and Date Protection Act - </a:t>
            </a:r>
            <a:r>
              <a:rPr lang="en-US" sz="1600" dirty="0">
                <a:solidFill>
                  <a:srgbClr val="FFFFFF"/>
                </a:solidFill>
              </a:rPr>
              <a:t>GDPR.</a:t>
            </a:r>
            <a:endParaRPr lang="en-US" sz="1600" dirty="0">
              <a:solidFill>
                <a:srgbClr val="FFFFFF"/>
              </a:solidFill>
              <a:effectLst/>
            </a:endParaRPr>
          </a:p>
        </p:txBody>
      </p:sp>
      <p:pic>
        <p:nvPicPr>
          <p:cNvPr id="4" name="Picture 3" descr="A diagram of a diagram&#10;&#10;Description automatically generated">
            <a:extLst>
              <a:ext uri="{FF2B5EF4-FFF2-40B4-BE49-F238E27FC236}">
                <a16:creationId xmlns:a16="http://schemas.microsoft.com/office/drawing/2014/main" id="{0D6E4449-1144-4566-308B-6A1A65094B27}"/>
              </a:ext>
            </a:extLst>
          </p:cNvPr>
          <p:cNvPicPr>
            <a:picLocks noChangeAspect="1"/>
          </p:cNvPicPr>
          <p:nvPr/>
        </p:nvPicPr>
        <p:blipFill>
          <a:blip r:embed="rId2"/>
          <a:stretch>
            <a:fillRect/>
          </a:stretch>
        </p:blipFill>
        <p:spPr>
          <a:xfrm>
            <a:off x="5207743" y="948413"/>
            <a:ext cx="5588620" cy="4959900"/>
          </a:xfrm>
          <a:prstGeom prst="rect">
            <a:avLst/>
          </a:prstGeom>
        </p:spPr>
      </p:pic>
    </p:spTree>
    <p:extLst>
      <p:ext uri="{BB962C8B-B14F-4D97-AF65-F5344CB8AC3E}">
        <p14:creationId xmlns:p14="http://schemas.microsoft.com/office/powerpoint/2010/main" val="3509715633"/>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DBD4729-DBDF-40A6-9BA4-E4C97EF6D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7" name="Rectangle 36">
            <a:extLst>
              <a:ext uri="{FF2B5EF4-FFF2-40B4-BE49-F238E27FC236}">
                <a16:creationId xmlns:a16="http://schemas.microsoft.com/office/drawing/2014/main" id="{55125130-F4AB-465E-8AE2-E583FCAAB2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8" name="Rectangle 37">
            <a:extLst>
              <a:ext uri="{FF2B5EF4-FFF2-40B4-BE49-F238E27FC236}">
                <a16:creationId xmlns:a16="http://schemas.microsoft.com/office/drawing/2014/main" id="{E0BA65A2-0302-4468-ADA7-9EC3F9593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9" name="Rectangle 38">
            <a:extLst>
              <a:ext uri="{FF2B5EF4-FFF2-40B4-BE49-F238E27FC236}">
                <a16:creationId xmlns:a16="http://schemas.microsoft.com/office/drawing/2014/main" id="{587D26DA-9773-4A0E-B213-DDF20A1F1F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AB11F24-EEA4-1FC7-68E3-62432F02DB72}"/>
              </a:ext>
            </a:extLst>
          </p:cNvPr>
          <p:cNvPicPr>
            <a:picLocks noChangeAspect="1"/>
          </p:cNvPicPr>
          <p:nvPr/>
        </p:nvPicPr>
        <p:blipFill>
          <a:blip r:embed="rId2"/>
          <a:stretch>
            <a:fillRect/>
          </a:stretch>
        </p:blipFill>
        <p:spPr>
          <a:xfrm>
            <a:off x="2116666" y="643467"/>
            <a:ext cx="7958668" cy="5571066"/>
          </a:xfrm>
          <a:prstGeom prst="rect">
            <a:avLst/>
          </a:prstGeom>
        </p:spPr>
      </p:pic>
      <p:sp>
        <p:nvSpPr>
          <p:cNvPr id="5" name="TextBox 4">
            <a:extLst>
              <a:ext uri="{FF2B5EF4-FFF2-40B4-BE49-F238E27FC236}">
                <a16:creationId xmlns:a16="http://schemas.microsoft.com/office/drawing/2014/main" id="{0CB986D5-8934-B8EB-7250-3BD1DB6AF752}"/>
              </a:ext>
            </a:extLst>
          </p:cNvPr>
          <p:cNvSpPr txBox="1"/>
          <p:nvPr/>
        </p:nvSpPr>
        <p:spPr>
          <a:xfrm>
            <a:off x="2874210" y="6343315"/>
            <a:ext cx="6617368" cy="3810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hlinkClick r:id="rId3"/>
              </a:rPr>
              <a:t>4LSAB 7min Guide to Professional Curiosity (hampshiresab.org.uk)</a:t>
            </a:r>
            <a:endParaRPr lang="en-US"/>
          </a:p>
        </p:txBody>
      </p:sp>
    </p:spTree>
    <p:extLst>
      <p:ext uri="{BB962C8B-B14F-4D97-AF65-F5344CB8AC3E}">
        <p14:creationId xmlns:p14="http://schemas.microsoft.com/office/powerpoint/2010/main" val="3879951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9F7A0-619E-31CE-18C3-B672441C7029}"/>
              </a:ext>
            </a:extLst>
          </p:cNvPr>
          <p:cNvSpPr>
            <a:spLocks noGrp="1"/>
          </p:cNvSpPr>
          <p:nvPr>
            <p:ph type="title"/>
          </p:nvPr>
        </p:nvSpPr>
        <p:spPr/>
        <p:txBody>
          <a:bodyPr/>
          <a:lstStyle/>
          <a:p>
            <a:r>
              <a:rPr lang="en-GB"/>
              <a:t>Multi Agency Response</a:t>
            </a:r>
          </a:p>
        </p:txBody>
      </p:sp>
      <p:sp>
        <p:nvSpPr>
          <p:cNvPr id="4" name="Content Placeholder 3">
            <a:extLst>
              <a:ext uri="{FF2B5EF4-FFF2-40B4-BE49-F238E27FC236}">
                <a16:creationId xmlns:a16="http://schemas.microsoft.com/office/drawing/2014/main" id="{668B8162-E564-2232-C39D-4F6A1D50DDDB}"/>
              </a:ext>
            </a:extLst>
          </p:cNvPr>
          <p:cNvSpPr>
            <a:spLocks noGrp="1"/>
          </p:cNvSpPr>
          <p:nvPr>
            <p:ph sz="half" idx="2"/>
          </p:nvPr>
        </p:nvSpPr>
        <p:spPr>
          <a:xfrm>
            <a:off x="6119296" y="2075688"/>
            <a:ext cx="5422392" cy="4443984"/>
          </a:xfrm>
        </p:spPr>
        <p:txBody>
          <a:bodyPr>
            <a:normAutofit/>
          </a:bodyPr>
          <a:lstStyle/>
          <a:p>
            <a:r>
              <a:rPr lang="en-GB" sz="1800" dirty="0">
                <a:latin typeface="Arial" panose="020B0604020202020204" pitchFamily="34" charset="0"/>
                <a:cs typeface="Arial" panose="020B0604020202020204" pitchFamily="34" charset="0"/>
              </a:rPr>
              <a:t>It is recognised that hoarding and self-</a:t>
            </a:r>
            <a:r>
              <a:rPr lang="en-GB" sz="1800" dirty="0" err="1">
                <a:latin typeface="Arial" panose="020B0604020202020204" pitchFamily="34" charset="0"/>
                <a:cs typeface="Arial" panose="020B0604020202020204" pitchFamily="34" charset="0"/>
              </a:rPr>
              <a:t>neglet</a:t>
            </a:r>
            <a:r>
              <a:rPr lang="en-GB" sz="1800" dirty="0">
                <a:latin typeface="Arial" panose="020B0604020202020204" pitchFamily="34" charset="0"/>
                <a:cs typeface="Arial" panose="020B0604020202020204" pitchFamily="34" charset="0"/>
              </a:rPr>
              <a:t> are complex conditions and that a variety of agencies may come into contact with the same person. </a:t>
            </a:r>
          </a:p>
          <a:p>
            <a:r>
              <a:rPr lang="en-GB" sz="1800" dirty="0">
                <a:latin typeface="Arial" panose="020B0604020202020204" pitchFamily="34" charset="0"/>
                <a:cs typeface="Arial" panose="020B0604020202020204" pitchFamily="34" charset="0"/>
              </a:rPr>
              <a:t>Often the response can be to advise the relevant agencies involved to co-ordinate the Multi-agency risk management framework (MARM). This guidance is designed to support cases relating to adults where there is a high level of risk but the circumstances may sit outside of the statutory adult safeguarding framework (S42) but for which a multi-agency approach would be beneficial.</a:t>
            </a:r>
          </a:p>
        </p:txBody>
      </p:sp>
      <p:pic>
        <p:nvPicPr>
          <p:cNvPr id="5" name="Picture 4">
            <a:extLst>
              <a:ext uri="{FF2B5EF4-FFF2-40B4-BE49-F238E27FC236}">
                <a16:creationId xmlns:a16="http://schemas.microsoft.com/office/drawing/2014/main" id="{44DC50FA-BC25-9CA8-B9FE-8356C61069C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3250" y="2194559"/>
            <a:ext cx="4410502" cy="4449881"/>
          </a:xfrm>
          <a:prstGeom prst="rect">
            <a:avLst/>
          </a:prstGeom>
        </p:spPr>
      </p:pic>
    </p:spTree>
    <p:extLst>
      <p:ext uri="{BB962C8B-B14F-4D97-AF65-F5344CB8AC3E}">
        <p14:creationId xmlns:p14="http://schemas.microsoft.com/office/powerpoint/2010/main" val="35812585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FBD94-C4AC-CF01-26B4-EBEEA87BE30F}"/>
              </a:ext>
            </a:extLst>
          </p:cNvPr>
          <p:cNvSpPr>
            <a:spLocks noGrp="1"/>
          </p:cNvSpPr>
          <p:nvPr>
            <p:ph type="title"/>
          </p:nvPr>
        </p:nvSpPr>
        <p:spPr>
          <a:xfrm>
            <a:off x="581192" y="702156"/>
            <a:ext cx="11029616" cy="1013800"/>
          </a:xfrm>
        </p:spPr>
        <p:txBody>
          <a:bodyPr>
            <a:normAutofit/>
          </a:bodyPr>
          <a:lstStyle/>
          <a:p>
            <a:r>
              <a:rPr lang="en-US" b="1">
                <a:solidFill>
                  <a:srgbClr val="FFFEFF"/>
                </a:solidFill>
                <a:latin typeface="Trebuchet MS" panose="020B0603020202020204" pitchFamily="34" charset="0"/>
                <a:cs typeface="Arial" panose="020B0604020202020204" pitchFamily="34" charset="0"/>
              </a:rPr>
              <a:t>What is a MARM meeting and when would you call one</a:t>
            </a:r>
            <a:br>
              <a:rPr lang="en-US" b="1">
                <a:solidFill>
                  <a:srgbClr val="FFFEFF"/>
                </a:solidFill>
                <a:latin typeface="Trebuchet MS" panose="020B0603020202020204" pitchFamily="34" charset="0"/>
                <a:cs typeface="Arial" panose="020B0604020202020204" pitchFamily="34" charset="0"/>
              </a:rPr>
            </a:br>
            <a:endParaRPr lang="en-GB">
              <a:solidFill>
                <a:srgbClr val="FFFEFF"/>
              </a:solidFill>
            </a:endParaRPr>
          </a:p>
        </p:txBody>
      </p:sp>
      <p:graphicFrame>
        <p:nvGraphicFramePr>
          <p:cNvPr id="5" name="Content Placeholder 2">
            <a:extLst>
              <a:ext uri="{FF2B5EF4-FFF2-40B4-BE49-F238E27FC236}">
                <a16:creationId xmlns:a16="http://schemas.microsoft.com/office/drawing/2014/main" id="{59DEB0B1-ACA8-5EBF-75D8-94F42718486B}"/>
              </a:ext>
            </a:extLst>
          </p:cNvPr>
          <p:cNvGraphicFramePr>
            <a:graphicFrameLocks noGrp="1"/>
          </p:cNvGraphicFramePr>
          <p:nvPr>
            <p:ph idx="1"/>
            <p:extLst>
              <p:ext uri="{D42A27DB-BD31-4B8C-83A1-F6EECF244321}">
                <p14:modId xmlns:p14="http://schemas.microsoft.com/office/powerpoint/2010/main" val="4128302643"/>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2544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5" name="Rectangle 45">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86" name="Rectangle 47">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87" name="Rectangle 49">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88" name="Rectangle 51">
            <a:extLst>
              <a:ext uri="{FF2B5EF4-FFF2-40B4-BE49-F238E27FC236}">
                <a16:creationId xmlns:a16="http://schemas.microsoft.com/office/drawing/2014/main" id="{B36BEBD5-A373-4C8C-8C06-CD8007E22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5F43629C-7997-FCD0-E1E0-D57FC3ED302F}"/>
              </a:ext>
            </a:extLst>
          </p:cNvPr>
          <p:cNvSpPr>
            <a:spLocks noGrp="1"/>
          </p:cNvSpPr>
          <p:nvPr>
            <p:ph type="title"/>
          </p:nvPr>
        </p:nvSpPr>
        <p:spPr>
          <a:xfrm>
            <a:off x="581192" y="702156"/>
            <a:ext cx="11029616" cy="1013800"/>
          </a:xfrm>
        </p:spPr>
        <p:txBody>
          <a:bodyPr vert="horz" lIns="91440" tIns="45720" rIns="91440" bIns="45720" rtlCol="0" anchor="b">
            <a:normAutofit/>
          </a:bodyPr>
          <a:lstStyle/>
          <a:p>
            <a:r>
              <a:rPr lang="en-US"/>
              <a:t>Policy and guidance</a:t>
            </a:r>
          </a:p>
        </p:txBody>
      </p:sp>
      <p:sp>
        <p:nvSpPr>
          <p:cNvPr id="89" name="Rectangle 53">
            <a:extLst>
              <a:ext uri="{FF2B5EF4-FFF2-40B4-BE49-F238E27FC236}">
                <a16:creationId xmlns:a16="http://schemas.microsoft.com/office/drawing/2014/main" id="{FF48D04A-B18A-4669-86FA-1F7C104C4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table with brochures and books&#10;&#10;Description automatically generated">
            <a:extLst>
              <a:ext uri="{FF2B5EF4-FFF2-40B4-BE49-F238E27FC236}">
                <a16:creationId xmlns:a16="http://schemas.microsoft.com/office/drawing/2014/main" id="{167206C2-5B9F-90C6-759D-6068F170046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
          <a:stretch/>
        </p:blipFill>
        <p:spPr>
          <a:xfrm>
            <a:off x="657225" y="2361056"/>
            <a:ext cx="4962525" cy="3649219"/>
          </a:xfrm>
          <a:prstGeom prst="rect">
            <a:avLst/>
          </a:prstGeom>
        </p:spPr>
      </p:pic>
      <p:sp>
        <p:nvSpPr>
          <p:cNvPr id="3" name="TextBox 2">
            <a:extLst>
              <a:ext uri="{FF2B5EF4-FFF2-40B4-BE49-F238E27FC236}">
                <a16:creationId xmlns:a16="http://schemas.microsoft.com/office/drawing/2014/main" id="{62039B77-AB21-1F5C-DB05-F0610D4BD7D5}"/>
              </a:ext>
            </a:extLst>
          </p:cNvPr>
          <p:cNvSpPr txBox="1"/>
          <p:nvPr/>
        </p:nvSpPr>
        <p:spPr>
          <a:xfrm>
            <a:off x="6206167" y="2180496"/>
            <a:ext cx="5404639" cy="4557761"/>
          </a:xfrm>
          <a:prstGeom prst="rect">
            <a:avLst/>
          </a:prstGeom>
        </p:spPr>
        <p:txBody>
          <a:bodyPr vert="horz" lIns="91440" tIns="45720" rIns="91440" bIns="45720" rtlCol="0" anchor="ctr">
            <a:normAutofit lnSpcReduction="10000"/>
          </a:bodyPr>
          <a:lstStyle/>
          <a:p>
            <a:pPr>
              <a:lnSpc>
                <a:spcPct val="90000"/>
              </a:lnSpc>
              <a:spcBef>
                <a:spcPct val="20000"/>
              </a:spcBef>
              <a:spcAft>
                <a:spcPts val="600"/>
              </a:spcAft>
              <a:buClr>
                <a:schemeClr val="accent2"/>
              </a:buClr>
              <a:buSzPct val="92000"/>
              <a:buFont typeface="Wingdings 2" panose="05020102010507070707" pitchFamily="18" charset="2"/>
              <a:buChar char=""/>
            </a:pPr>
            <a:endParaRPr lang="en-US" sz="1300">
              <a:solidFill>
                <a:schemeClr val="tx2"/>
              </a:solidFill>
            </a:endParaRPr>
          </a:p>
          <a:p>
            <a:pPr marL="285750" indent="-285750">
              <a:lnSpc>
                <a:spcPct val="90000"/>
              </a:lnSpc>
              <a:spcBef>
                <a:spcPct val="20000"/>
              </a:spcBef>
              <a:spcAft>
                <a:spcPts val="600"/>
              </a:spcAft>
              <a:buClr>
                <a:schemeClr val="accent2"/>
              </a:buClr>
              <a:buSzPct val="92000"/>
              <a:buFont typeface="Wingdings 2" panose="05020102010507070707" pitchFamily="18" charset="2"/>
              <a:buChar char=""/>
            </a:pPr>
            <a:r>
              <a:rPr lang="en-US" sz="1600">
                <a:solidFill>
                  <a:schemeClr val="tx2"/>
                </a:solidFill>
              </a:rPr>
              <a:t>4LSAB Multi Agency Safeguarding Adults Policy and Guidance </a:t>
            </a:r>
            <a:r>
              <a:rPr lang="en-US" sz="1600">
                <a:solidFill>
                  <a:schemeClr val="tx2"/>
                </a:solidFill>
                <a:hlinkClick r:id="rId3"/>
              </a:rPr>
              <a:t>4LSAB Adult Safeguarding Policy Process and Guidance July 2023 (hampshiresab.org.uk)</a:t>
            </a:r>
            <a:endParaRPr lang="en-US" sz="1600">
              <a:solidFill>
                <a:schemeClr val="tx2"/>
              </a:solidFill>
            </a:endParaRPr>
          </a:p>
          <a:p>
            <a:pPr marL="285750" indent="-285750">
              <a:lnSpc>
                <a:spcPct val="90000"/>
              </a:lnSpc>
              <a:spcBef>
                <a:spcPct val="20000"/>
              </a:spcBef>
              <a:spcAft>
                <a:spcPts val="600"/>
              </a:spcAft>
              <a:buClr>
                <a:schemeClr val="accent2"/>
              </a:buClr>
              <a:buSzPct val="92000"/>
              <a:buFont typeface="Wingdings 2" panose="05020102010507070707" pitchFamily="18" charset="2"/>
              <a:buChar char=""/>
            </a:pPr>
            <a:r>
              <a:rPr lang="en-US" sz="1600">
                <a:solidFill>
                  <a:schemeClr val="tx2"/>
                </a:solidFill>
              </a:rPr>
              <a:t>4LSAB Safeguarding Concerns Guidance </a:t>
            </a:r>
            <a:r>
              <a:rPr lang="en-US" sz="1600">
                <a:solidFill>
                  <a:schemeClr val="tx2"/>
                </a:solidFill>
                <a:hlinkClick r:id="rId4"/>
              </a:rPr>
              <a:t>4LSAB Safeguarding Concerns (hampshiresab.org.uk)</a:t>
            </a:r>
            <a:endParaRPr lang="en-US" sz="1600">
              <a:solidFill>
                <a:schemeClr val="tx2"/>
              </a:solidFill>
            </a:endParaRPr>
          </a:p>
          <a:p>
            <a:pPr marL="285750" indent="-285750">
              <a:lnSpc>
                <a:spcPct val="90000"/>
              </a:lnSpc>
              <a:spcBef>
                <a:spcPct val="20000"/>
              </a:spcBef>
              <a:spcAft>
                <a:spcPts val="600"/>
              </a:spcAft>
              <a:buClr>
                <a:schemeClr val="accent2"/>
              </a:buClr>
              <a:buSzPct val="92000"/>
              <a:buFont typeface="Wingdings 2" panose="05020102010507070707" pitchFamily="18" charset="2"/>
              <a:buChar char=""/>
            </a:pPr>
            <a:r>
              <a:rPr lang="en-US" sz="1600">
                <a:solidFill>
                  <a:schemeClr val="tx2"/>
                </a:solidFill>
              </a:rPr>
              <a:t>4LSAB Multi Agency Risk Management Framework (MARM) </a:t>
            </a:r>
            <a:r>
              <a:rPr lang="en-US" sz="1600">
                <a:solidFill>
                  <a:schemeClr val="tx2"/>
                </a:solidFill>
                <a:hlinkClick r:id="rId5"/>
              </a:rPr>
              <a:t>4LSAB MARM (Multi-Agency Risk Management) Framework June 2020 (hampshiresab.org.uk)</a:t>
            </a:r>
            <a:endParaRPr lang="en-US" sz="1600">
              <a:solidFill>
                <a:schemeClr val="tx2"/>
              </a:solidFill>
            </a:endParaRPr>
          </a:p>
          <a:p>
            <a:pPr marL="285750" indent="-285750">
              <a:lnSpc>
                <a:spcPct val="90000"/>
              </a:lnSpc>
              <a:spcBef>
                <a:spcPct val="20000"/>
              </a:spcBef>
              <a:spcAft>
                <a:spcPts val="600"/>
              </a:spcAft>
              <a:buClr>
                <a:schemeClr val="accent2"/>
              </a:buClr>
              <a:buSzPct val="92000"/>
              <a:buFont typeface="Wingdings 2" panose="05020102010507070707" pitchFamily="18" charset="2"/>
              <a:buChar char=""/>
            </a:pPr>
            <a:r>
              <a:rPr lang="en-US" sz="1600">
                <a:solidFill>
                  <a:schemeClr val="tx2"/>
                </a:solidFill>
              </a:rPr>
              <a:t>4LSAB Multi Agency Safeguarding Adults Escalation Protocol </a:t>
            </a:r>
            <a:r>
              <a:rPr lang="en-US" sz="1600">
                <a:solidFill>
                  <a:schemeClr val="tx2"/>
                </a:solidFill>
                <a:hlinkClick r:id="rId6"/>
              </a:rPr>
              <a:t>4LSAB Multi-Agency Safeguarding Adults Escalation Protocol June 2023 (hampshiresab.org.uk)</a:t>
            </a:r>
            <a:endParaRPr lang="en-US" sz="1600">
              <a:solidFill>
                <a:schemeClr val="tx2"/>
              </a:solidFill>
            </a:endParaRPr>
          </a:p>
          <a:p>
            <a:pPr marL="285750" indent="-285750">
              <a:lnSpc>
                <a:spcPct val="90000"/>
              </a:lnSpc>
              <a:spcBef>
                <a:spcPct val="20000"/>
              </a:spcBef>
              <a:spcAft>
                <a:spcPts val="600"/>
              </a:spcAft>
              <a:buClr>
                <a:schemeClr val="accent2"/>
              </a:buClr>
              <a:buSzPct val="92000"/>
              <a:buFont typeface="Wingdings 2" panose="05020102010507070707" pitchFamily="18" charset="2"/>
              <a:buChar char=""/>
            </a:pPr>
            <a:r>
              <a:rPr lang="en-US" sz="1600">
                <a:solidFill>
                  <a:schemeClr val="tx2"/>
                </a:solidFill>
              </a:rPr>
              <a:t>4LSAB Hoarding Guidance </a:t>
            </a:r>
            <a:r>
              <a:rPr lang="en-US" sz="1600">
                <a:solidFill>
                  <a:schemeClr val="tx2"/>
                </a:solidFill>
                <a:hlinkClick r:id="rId7"/>
              </a:rPr>
              <a:t>4LSAB Multi-agency Hoarding Guidance 2022 (hampshiresab.org.uk)</a:t>
            </a:r>
            <a:endParaRPr lang="en-US" sz="1600">
              <a:solidFill>
                <a:schemeClr val="tx2"/>
              </a:solidFill>
            </a:endParaRPr>
          </a:p>
          <a:p>
            <a:pPr marL="285750" indent="-285750">
              <a:lnSpc>
                <a:spcPct val="90000"/>
              </a:lnSpc>
              <a:spcBef>
                <a:spcPct val="20000"/>
              </a:spcBef>
              <a:spcAft>
                <a:spcPts val="600"/>
              </a:spcAft>
              <a:buClr>
                <a:schemeClr val="accent2"/>
              </a:buClr>
              <a:buSzPct val="92000"/>
              <a:buFont typeface="Wingdings 2" panose="05020102010507070707" pitchFamily="18" charset="2"/>
              <a:buChar char=""/>
            </a:pPr>
            <a:r>
              <a:rPr lang="en-US" sz="1600">
                <a:solidFill>
                  <a:schemeClr val="tx2"/>
                </a:solidFill>
              </a:rPr>
              <a:t>For all other Policies and Guidance please head to our website: </a:t>
            </a:r>
            <a:r>
              <a:rPr lang="en-US" sz="1600">
                <a:solidFill>
                  <a:schemeClr val="tx2"/>
                </a:solidFill>
                <a:hlinkClick r:id="rId8"/>
              </a:rPr>
              <a:t>Hampshire Safeguarding Adults Board | Working together to safeguard adults at risk (hampshiresab.org.uk)</a:t>
            </a:r>
            <a:endParaRPr lang="en-US" sz="1600">
              <a:solidFill>
                <a:schemeClr val="tx2"/>
              </a:solidFill>
              <a:highlight>
                <a:srgbClr val="FFFF00"/>
              </a:highlight>
            </a:endParaRPr>
          </a:p>
          <a:p>
            <a:pPr>
              <a:lnSpc>
                <a:spcPct val="90000"/>
              </a:lnSpc>
              <a:spcBef>
                <a:spcPct val="20000"/>
              </a:spcBef>
              <a:spcAft>
                <a:spcPts val="600"/>
              </a:spcAft>
              <a:buClr>
                <a:schemeClr val="accent2"/>
              </a:buClr>
              <a:buSzPct val="92000"/>
              <a:buFont typeface="Wingdings 2" panose="05020102010507070707" pitchFamily="18" charset="2"/>
              <a:buChar char=""/>
            </a:pPr>
            <a:endParaRPr lang="en-US" sz="1300">
              <a:solidFill>
                <a:schemeClr val="tx2"/>
              </a:solidFill>
              <a:highlight>
                <a:srgbClr val="FFFF00"/>
              </a:highlight>
            </a:endParaRPr>
          </a:p>
          <a:p>
            <a:pPr>
              <a:lnSpc>
                <a:spcPct val="90000"/>
              </a:lnSpc>
              <a:spcBef>
                <a:spcPct val="20000"/>
              </a:spcBef>
              <a:spcAft>
                <a:spcPts val="600"/>
              </a:spcAft>
              <a:buClr>
                <a:schemeClr val="accent2"/>
              </a:buClr>
              <a:buSzPct val="92000"/>
              <a:buFont typeface="Wingdings 2" panose="05020102010507070707" pitchFamily="18" charset="2"/>
              <a:buChar char=""/>
            </a:pPr>
            <a:endParaRPr lang="en-US" sz="1300">
              <a:solidFill>
                <a:schemeClr val="tx2"/>
              </a:solidFill>
              <a:highlight>
                <a:srgbClr val="FFFF00"/>
              </a:highlight>
            </a:endParaRPr>
          </a:p>
        </p:txBody>
      </p:sp>
    </p:spTree>
    <p:extLst>
      <p:ext uri="{BB962C8B-B14F-4D97-AF65-F5344CB8AC3E}">
        <p14:creationId xmlns:p14="http://schemas.microsoft.com/office/powerpoint/2010/main" val="240396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5EC7AA7E-81E8-4755-AC3D-2CE40312D0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8" name="Rectangle 10">
            <a:extLst>
              <a:ext uri="{FF2B5EF4-FFF2-40B4-BE49-F238E27FC236}">
                <a16:creationId xmlns:a16="http://schemas.microsoft.com/office/drawing/2014/main" id="{33B956FD-3E35-4658-9C8B-3A48FD2DB4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419" y="457200"/>
            <a:ext cx="9961047" cy="36780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3" name="Title 2">
            <a:extLst>
              <a:ext uri="{FF2B5EF4-FFF2-40B4-BE49-F238E27FC236}">
                <a16:creationId xmlns:a16="http://schemas.microsoft.com/office/drawing/2014/main" id="{AEC632F5-7CE4-A1BA-D8DD-7AC9493BDAA3}"/>
              </a:ext>
            </a:extLst>
          </p:cNvPr>
          <p:cNvSpPr>
            <a:spLocks noGrp="1"/>
          </p:cNvSpPr>
          <p:nvPr>
            <p:ph type="ctrTitle"/>
          </p:nvPr>
        </p:nvSpPr>
        <p:spPr>
          <a:xfrm>
            <a:off x="1965278" y="668740"/>
            <a:ext cx="7574507" cy="3330055"/>
          </a:xfrm>
        </p:spPr>
        <p:txBody>
          <a:bodyPr anchor="t">
            <a:normAutofit/>
          </a:bodyPr>
          <a:lstStyle/>
          <a:p>
            <a:r>
              <a:rPr lang="en-GB" sz="4000" dirty="0">
                <a:solidFill>
                  <a:srgbClr val="FFFFFF"/>
                </a:solidFill>
              </a:rPr>
              <a:t>Any questions?</a:t>
            </a:r>
          </a:p>
        </p:txBody>
      </p:sp>
      <p:sp>
        <p:nvSpPr>
          <p:cNvPr id="19" name="Rectangle 12">
            <a:extLst>
              <a:ext uri="{FF2B5EF4-FFF2-40B4-BE49-F238E27FC236}">
                <a16:creationId xmlns:a16="http://schemas.microsoft.com/office/drawing/2014/main" id="{A1BC678D-D15E-4FC5-8CBF-5308E841AF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352" y="4244454"/>
            <a:ext cx="9961115" cy="207248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4" name="Subtitle 3">
            <a:extLst>
              <a:ext uri="{FF2B5EF4-FFF2-40B4-BE49-F238E27FC236}">
                <a16:creationId xmlns:a16="http://schemas.microsoft.com/office/drawing/2014/main" id="{D3403BA7-CB15-95F9-EEDC-EF4C828F29D4}"/>
              </a:ext>
            </a:extLst>
          </p:cNvPr>
          <p:cNvSpPr>
            <a:spLocks noGrp="1"/>
          </p:cNvSpPr>
          <p:nvPr>
            <p:ph type="subTitle" idx="1"/>
          </p:nvPr>
        </p:nvSpPr>
        <p:spPr>
          <a:xfrm>
            <a:off x="1965278" y="4462818"/>
            <a:ext cx="7574507" cy="1640983"/>
          </a:xfrm>
        </p:spPr>
        <p:txBody>
          <a:bodyPr anchor="t">
            <a:normAutofit/>
          </a:bodyPr>
          <a:lstStyle/>
          <a:p>
            <a:r>
              <a:rPr lang="en-GB" sz="3600">
                <a:solidFill>
                  <a:schemeClr val="bg1"/>
                </a:solidFill>
                <a:latin typeface="+mj-lt"/>
              </a:rPr>
              <a:t>Thank you</a:t>
            </a:r>
          </a:p>
        </p:txBody>
      </p:sp>
      <p:sp>
        <p:nvSpPr>
          <p:cNvPr id="20" name="Rectangle 14">
            <a:extLst>
              <a:ext uri="{FF2B5EF4-FFF2-40B4-BE49-F238E27FC236}">
                <a16:creationId xmlns:a16="http://schemas.microsoft.com/office/drawing/2014/main" id="{ED188C2F-B457-4F86-B4B4-79703666D7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1191" y="457201"/>
            <a:ext cx="1106164" cy="58597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620175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 name="Rectangle 25">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8" name="Rectangle 27">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 name="Rectangle 29">
            <a:extLst>
              <a:ext uri="{FF2B5EF4-FFF2-40B4-BE49-F238E27FC236}">
                <a16:creationId xmlns:a16="http://schemas.microsoft.com/office/drawing/2014/main" id="{5BB74D4E-F243-4A10-813D-500A14025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useBgFill="1">
        <p:nvSpPr>
          <p:cNvPr id="32" name="Rectangle 31">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6677"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B91D64-B1BD-9484-0660-BA366E64F46A}"/>
              </a:ext>
            </a:extLst>
          </p:cNvPr>
          <p:cNvSpPr>
            <a:spLocks noGrp="1"/>
          </p:cNvSpPr>
          <p:nvPr>
            <p:ph type="title"/>
          </p:nvPr>
        </p:nvSpPr>
        <p:spPr>
          <a:xfrm>
            <a:off x="7963094" y="1113764"/>
            <a:ext cx="3269749" cy="4624327"/>
          </a:xfrm>
        </p:spPr>
        <p:txBody>
          <a:bodyPr vert="horz" lIns="91440" tIns="45720" rIns="91440" bIns="45720" rtlCol="0" anchor="ctr">
            <a:normAutofit/>
          </a:bodyPr>
          <a:lstStyle/>
          <a:p>
            <a:pPr algn="ctr"/>
            <a:r>
              <a:rPr lang="en-US" sz="3200">
                <a:solidFill>
                  <a:srgbClr val="FFFFFF"/>
                </a:solidFill>
              </a:rPr>
              <a:t>A safeguarding concern is:</a:t>
            </a:r>
          </a:p>
        </p:txBody>
      </p:sp>
      <p:sp>
        <p:nvSpPr>
          <p:cNvPr id="4" name="TextBox 3">
            <a:extLst>
              <a:ext uri="{FF2B5EF4-FFF2-40B4-BE49-F238E27FC236}">
                <a16:creationId xmlns:a16="http://schemas.microsoft.com/office/drawing/2014/main" id="{63A9CEB9-C997-F054-62DD-9B5013E9557D}"/>
              </a:ext>
            </a:extLst>
          </p:cNvPr>
          <p:cNvSpPr txBox="1"/>
          <p:nvPr/>
        </p:nvSpPr>
        <p:spPr>
          <a:xfrm>
            <a:off x="927916" y="1113764"/>
            <a:ext cx="6108179" cy="4624327"/>
          </a:xfrm>
          <a:prstGeom prst="rect">
            <a:avLst/>
          </a:prstGeom>
        </p:spPr>
        <p:txBody>
          <a:bodyPr vert="horz" lIns="91440" tIns="45720" rIns="91440" bIns="45720" rtlCol="0" anchor="ctr">
            <a:normAutofit lnSpcReduction="10000"/>
          </a:bodyPr>
          <a:lstStyle/>
          <a:p>
            <a:pPr>
              <a:spcBef>
                <a:spcPct val="20000"/>
              </a:spcBef>
              <a:spcAft>
                <a:spcPts val="600"/>
              </a:spcAft>
              <a:buClr>
                <a:schemeClr val="accent2"/>
              </a:buClr>
              <a:buSzPct val="92000"/>
            </a:pPr>
            <a:r>
              <a:rPr lang="en-US">
                <a:solidFill>
                  <a:schemeClr val="tx2"/>
                </a:solidFill>
              </a:rPr>
              <a:t>Where there is reasonable cause to suspect that an adult who has or may have needs for care and support and is at risk of or experiencing of abuse or neglect. Care Act 2014 Section 42 (1) (a) and (b). </a:t>
            </a:r>
          </a:p>
          <a:p>
            <a:pPr>
              <a:spcBef>
                <a:spcPct val="20000"/>
              </a:spcBef>
              <a:spcAft>
                <a:spcPts val="600"/>
              </a:spcAft>
              <a:buClr>
                <a:schemeClr val="accent2"/>
              </a:buClr>
              <a:buSzPct val="92000"/>
            </a:pPr>
            <a:r>
              <a:rPr lang="en-US">
                <a:solidFill>
                  <a:schemeClr val="tx2"/>
                </a:solidFill>
              </a:rPr>
              <a:t>This definition directs us to all work together to improve our understanding of the risks and experiences of adults who have needs for care and support: </a:t>
            </a:r>
          </a:p>
          <a:p>
            <a:pPr>
              <a:spcBef>
                <a:spcPct val="20000"/>
              </a:spcBef>
              <a:spcAft>
                <a:spcPts val="600"/>
              </a:spcAft>
              <a:buClr>
                <a:schemeClr val="accent2"/>
              </a:buClr>
              <a:buSzPct val="92000"/>
            </a:pPr>
            <a:r>
              <a:rPr lang="en-US">
                <a:solidFill>
                  <a:schemeClr val="tx2"/>
                </a:solidFill>
              </a:rPr>
              <a:t>• it will improve our ability to prevent or intervene early when there are concerns of abuse or neglect</a:t>
            </a:r>
          </a:p>
          <a:p>
            <a:pPr>
              <a:spcBef>
                <a:spcPct val="20000"/>
              </a:spcBef>
              <a:spcAft>
                <a:spcPts val="600"/>
              </a:spcAft>
              <a:buClr>
                <a:schemeClr val="accent2"/>
              </a:buClr>
              <a:buSzPct val="92000"/>
            </a:pPr>
            <a:r>
              <a:rPr lang="en-US">
                <a:solidFill>
                  <a:schemeClr val="tx2"/>
                </a:solidFill>
              </a:rPr>
              <a:t> • it will enhance joint working to prevent, reduce or delay the risk of harm to the adult</a:t>
            </a:r>
          </a:p>
          <a:p>
            <a:pPr>
              <a:spcBef>
                <a:spcPct val="20000"/>
              </a:spcBef>
              <a:spcAft>
                <a:spcPts val="600"/>
              </a:spcAft>
              <a:buClr>
                <a:schemeClr val="accent2"/>
              </a:buClr>
              <a:buSzPct val="92000"/>
            </a:pPr>
            <a:r>
              <a:rPr lang="en-US">
                <a:solidFill>
                  <a:schemeClr val="tx2"/>
                </a:solidFill>
              </a:rPr>
              <a:t> • it will ensure that safeguarding concerns are identified and reported to support the adult </a:t>
            </a:r>
          </a:p>
          <a:p>
            <a:pPr>
              <a:spcBef>
                <a:spcPct val="20000"/>
              </a:spcBef>
              <a:spcAft>
                <a:spcPts val="600"/>
              </a:spcAft>
              <a:buClr>
                <a:schemeClr val="accent2"/>
              </a:buClr>
              <a:buSzPct val="92000"/>
            </a:pPr>
            <a:r>
              <a:rPr lang="en-US">
                <a:solidFill>
                  <a:schemeClr val="tx2"/>
                </a:solidFill>
              </a:rPr>
              <a:t>• it will ensure that those who have a statutory duty to enquire, act in a timely, person centered and coordinated way.</a:t>
            </a:r>
          </a:p>
        </p:txBody>
      </p:sp>
    </p:spTree>
    <p:extLst>
      <p:ext uri="{BB962C8B-B14F-4D97-AF65-F5344CB8AC3E}">
        <p14:creationId xmlns:p14="http://schemas.microsoft.com/office/powerpoint/2010/main" val="2303614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2" name="Rectangle 31">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4" name="Rectangle 33">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6" name="Rectangle 35">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useBgFill="1">
        <p:nvSpPr>
          <p:cNvPr id="38" name="Rectangle 37">
            <a:extLst>
              <a:ext uri="{FF2B5EF4-FFF2-40B4-BE49-F238E27FC236}">
                <a16:creationId xmlns:a16="http://schemas.microsoft.com/office/drawing/2014/main" id="{BF3D65BA-1C65-40FB-92EF-83951BDC1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list of information on a white background&#10;&#10;Description automatically generated">
            <a:extLst>
              <a:ext uri="{FF2B5EF4-FFF2-40B4-BE49-F238E27FC236}">
                <a16:creationId xmlns:a16="http://schemas.microsoft.com/office/drawing/2014/main" id="{BD6BBD38-DC9D-DF47-A1F1-8229E80C7F16}"/>
              </a:ext>
            </a:extLst>
          </p:cNvPr>
          <p:cNvPicPr>
            <a:picLocks noChangeAspect="1"/>
          </p:cNvPicPr>
          <p:nvPr/>
        </p:nvPicPr>
        <p:blipFill>
          <a:blip r:embed="rId3"/>
          <a:stretch>
            <a:fillRect/>
          </a:stretch>
        </p:blipFill>
        <p:spPr>
          <a:xfrm>
            <a:off x="2075264" y="1047665"/>
            <a:ext cx="4226863" cy="5030386"/>
          </a:xfrm>
          <a:prstGeom prst="rect">
            <a:avLst/>
          </a:prstGeom>
        </p:spPr>
      </p:pic>
      <p:sp>
        <p:nvSpPr>
          <p:cNvPr id="40" name="Rectangle 39">
            <a:extLst>
              <a:ext uri="{FF2B5EF4-FFF2-40B4-BE49-F238E27FC236}">
                <a16:creationId xmlns:a16="http://schemas.microsoft.com/office/drawing/2014/main" id="{ADF52CCA-FCDD-49A0-BFFC-3BD41F1B8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93298E3C-16FE-4FF8-9827-C667423ECD19}"/>
              </a:ext>
            </a:extLst>
          </p:cNvPr>
          <p:cNvSpPr>
            <a:spLocks noGrp="1"/>
          </p:cNvSpPr>
          <p:nvPr>
            <p:ph type="title"/>
          </p:nvPr>
        </p:nvSpPr>
        <p:spPr>
          <a:xfrm>
            <a:off x="8296275" y="2141034"/>
            <a:ext cx="3081576" cy="1364060"/>
          </a:xfrm>
        </p:spPr>
        <p:txBody>
          <a:bodyPr vert="horz" lIns="91440" tIns="45720" rIns="91440" bIns="45720" rtlCol="0" anchor="b">
            <a:normAutofit/>
          </a:bodyPr>
          <a:lstStyle/>
          <a:p>
            <a:pPr algn="ctr"/>
            <a:r>
              <a:rPr lang="en-US" sz="3600">
                <a:solidFill>
                  <a:srgbClr val="FFFFFF"/>
                </a:solidFill>
              </a:rPr>
              <a:t>Types of abuse</a:t>
            </a:r>
          </a:p>
        </p:txBody>
      </p:sp>
    </p:spTree>
    <p:extLst>
      <p:ext uri="{BB962C8B-B14F-4D97-AF65-F5344CB8AC3E}">
        <p14:creationId xmlns:p14="http://schemas.microsoft.com/office/powerpoint/2010/main" val="3248570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1" name="Rectangle 10">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3" name="Rectangle 12">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Rectangle 14">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useBgFill="1">
        <p:nvSpPr>
          <p:cNvPr id="17" name="Rectangle 16">
            <a:extLst>
              <a:ext uri="{FF2B5EF4-FFF2-40B4-BE49-F238E27FC236}">
                <a16:creationId xmlns:a16="http://schemas.microsoft.com/office/drawing/2014/main" id="{0883F11E-ECB3-4046-A121-A45C6FF631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17BCBB5-5BAA-6FEA-78DB-8FF6EE8FE3D6}"/>
              </a:ext>
            </a:extLst>
          </p:cNvPr>
          <p:cNvPicPr>
            <a:picLocks noChangeAspect="1"/>
          </p:cNvPicPr>
          <p:nvPr/>
        </p:nvPicPr>
        <p:blipFill>
          <a:blip r:embed="rId3"/>
          <a:stretch>
            <a:fillRect/>
          </a:stretch>
        </p:blipFill>
        <p:spPr>
          <a:xfrm>
            <a:off x="1066800" y="651781"/>
            <a:ext cx="4648200" cy="5997680"/>
          </a:xfrm>
          <a:prstGeom prst="rect">
            <a:avLst/>
          </a:prstGeom>
        </p:spPr>
      </p:pic>
      <p:sp>
        <p:nvSpPr>
          <p:cNvPr id="19" name="Rectangle 18">
            <a:extLst>
              <a:ext uri="{FF2B5EF4-FFF2-40B4-BE49-F238E27FC236}">
                <a16:creationId xmlns:a16="http://schemas.microsoft.com/office/drawing/2014/main" id="{7B28B346-1639-4F05-9EBC-808A9DC665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6079" y="723899"/>
            <a:ext cx="5009388"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BBEF1D09-4CC9-EB99-0562-E53718DCE307}"/>
              </a:ext>
            </a:extLst>
          </p:cNvPr>
          <p:cNvSpPr>
            <a:spLocks noGrp="1"/>
          </p:cNvSpPr>
          <p:nvPr>
            <p:ph type="title"/>
          </p:nvPr>
        </p:nvSpPr>
        <p:spPr>
          <a:xfrm>
            <a:off x="7261934" y="1419225"/>
            <a:ext cx="4115917" cy="2085869"/>
          </a:xfrm>
        </p:spPr>
        <p:txBody>
          <a:bodyPr vert="horz" lIns="91440" tIns="45720" rIns="91440" bIns="45720" rtlCol="0" anchor="b">
            <a:normAutofit fontScale="90000"/>
          </a:bodyPr>
          <a:lstStyle/>
          <a:p>
            <a:pPr algn="ctr"/>
            <a:r>
              <a:rPr lang="en-US" sz="3600">
                <a:solidFill>
                  <a:srgbClr val="FFFFFF"/>
                </a:solidFill>
              </a:rPr>
              <a:t>Deciding if you need to raise a safeguarding concern</a:t>
            </a:r>
          </a:p>
        </p:txBody>
      </p:sp>
      <p:sp>
        <p:nvSpPr>
          <p:cNvPr id="21" name="Rectangle 20">
            <a:extLst>
              <a:ext uri="{FF2B5EF4-FFF2-40B4-BE49-F238E27FC236}">
                <a16:creationId xmlns:a16="http://schemas.microsoft.com/office/drawing/2014/main" id="{5CF77191-9839-40D9-B04E-85DF01BB02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052796"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 name="Rectangle 22">
            <a:extLst>
              <a:ext uri="{FF2B5EF4-FFF2-40B4-BE49-F238E27FC236}">
                <a16:creationId xmlns:a16="http://schemas.microsoft.com/office/drawing/2014/main" id="{BF007B11-F4C3-4A9E-AAA8-D52C8C1AD9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1306" y="457200"/>
            <a:ext cx="3052798"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5" name="Rectangle 24">
            <a:extLst>
              <a:ext uri="{FF2B5EF4-FFF2-40B4-BE49-F238E27FC236}">
                <a16:creationId xmlns:a16="http://schemas.microsoft.com/office/drawing/2014/main" id="{871D0F6C-C993-4E97-A103-9448E35FE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6079" y="453643"/>
            <a:ext cx="5009388"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 name="TextBox 4">
            <a:extLst>
              <a:ext uri="{FF2B5EF4-FFF2-40B4-BE49-F238E27FC236}">
                <a16:creationId xmlns:a16="http://schemas.microsoft.com/office/drawing/2014/main" id="{864226AE-A73E-B970-753E-97EFD55A5B39}"/>
              </a:ext>
            </a:extLst>
          </p:cNvPr>
          <p:cNvSpPr txBox="1"/>
          <p:nvPr/>
        </p:nvSpPr>
        <p:spPr>
          <a:xfrm>
            <a:off x="6736079" y="6439617"/>
            <a:ext cx="6096000" cy="369332"/>
          </a:xfrm>
          <a:prstGeom prst="rect">
            <a:avLst/>
          </a:prstGeom>
          <a:noFill/>
        </p:spPr>
        <p:txBody>
          <a:bodyPr wrap="square">
            <a:spAutoFit/>
          </a:bodyPr>
          <a:lstStyle/>
          <a:p>
            <a:r>
              <a:rPr lang="en-GB">
                <a:hlinkClick r:id="rId4"/>
              </a:rPr>
              <a:t>4LSAB Safeguarding Concerns (hampshiresab.org.uk)</a:t>
            </a:r>
            <a:endParaRPr lang="en-GB"/>
          </a:p>
        </p:txBody>
      </p:sp>
    </p:spTree>
    <p:extLst>
      <p:ext uri="{BB962C8B-B14F-4D97-AF65-F5344CB8AC3E}">
        <p14:creationId xmlns:p14="http://schemas.microsoft.com/office/powerpoint/2010/main" val="1759303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8BBC99-7819-40C3-5783-2AA88D7EBF58}"/>
              </a:ext>
            </a:extLst>
          </p:cNvPr>
          <p:cNvSpPr>
            <a:spLocks noGrp="1"/>
          </p:cNvSpPr>
          <p:nvPr>
            <p:ph type="title"/>
          </p:nvPr>
        </p:nvSpPr>
        <p:spPr>
          <a:xfrm>
            <a:off x="959157" y="1113764"/>
            <a:ext cx="3269749" cy="4624327"/>
          </a:xfrm>
        </p:spPr>
        <p:txBody>
          <a:bodyPr anchor="ctr">
            <a:normAutofit/>
          </a:bodyPr>
          <a:lstStyle/>
          <a:p>
            <a:r>
              <a:rPr lang="en-US" sz="3200" cap="all">
                <a:solidFill>
                  <a:srgbClr val="FFFFFF"/>
                </a:solidFill>
                <a:latin typeface="+mj-lt"/>
                <a:ea typeface="+mj-ea"/>
                <a:cs typeface="+mj-cs"/>
              </a:rPr>
              <a:t>Identifying and recognising Risk</a:t>
            </a:r>
            <a:br>
              <a:rPr kumimoji="0" lang="en-US" sz="3200" i="0" u="none" strike="noStrike" cap="all" spc="0" normalizeH="0" baseline="0" noProof="0">
                <a:ln>
                  <a:noFill/>
                </a:ln>
                <a:solidFill>
                  <a:srgbClr val="FFFFFF"/>
                </a:solidFill>
                <a:effectLst/>
                <a:uLnTx/>
                <a:uFillTx/>
                <a:latin typeface="+mj-lt"/>
                <a:ea typeface="+mj-ea"/>
                <a:cs typeface="+mj-cs"/>
              </a:rPr>
            </a:br>
            <a:endParaRPr lang="en-GB" sz="3200">
              <a:solidFill>
                <a:srgbClr val="FFFFFF"/>
              </a:solidFill>
            </a:endParaRPr>
          </a:p>
        </p:txBody>
      </p:sp>
      <p:sp>
        <p:nvSpPr>
          <p:cNvPr id="3" name="Content Placeholder 2">
            <a:extLst>
              <a:ext uri="{FF2B5EF4-FFF2-40B4-BE49-F238E27FC236}">
                <a16:creationId xmlns:a16="http://schemas.microsoft.com/office/drawing/2014/main" id="{9132AF0E-A9D3-E913-0BF9-6098C83F5B09}"/>
              </a:ext>
            </a:extLst>
          </p:cNvPr>
          <p:cNvSpPr>
            <a:spLocks noGrp="1"/>
          </p:cNvSpPr>
          <p:nvPr>
            <p:ph idx="1"/>
          </p:nvPr>
        </p:nvSpPr>
        <p:spPr>
          <a:xfrm>
            <a:off x="5155905" y="1113764"/>
            <a:ext cx="6108179" cy="4624327"/>
          </a:xfrm>
        </p:spPr>
        <p:txBody>
          <a:bodyPr anchor="ctr">
            <a:normAutofit/>
          </a:bodyPr>
          <a:lstStyle/>
          <a:p>
            <a:pPr>
              <a:lnSpc>
                <a:spcPct val="90000"/>
              </a:lnSpc>
            </a:pPr>
            <a:r>
              <a:rPr lang="en-US" sz="1400">
                <a:latin typeface="Arial" panose="020B0604020202020204" pitchFamily="34" charset="0"/>
                <a:cs typeface="Arial" panose="020B0604020202020204" pitchFamily="34" charset="0"/>
              </a:rPr>
              <a:t>Where a person with needs of care and/or support is refusing support and in so doing is placing themselves or others at risk of serious harm, advice and information should be shared with the adult about the risk(s) of involvement or noninvolvement.  Professional judgement will determine whether or not the level of risk has reached an unmanageable level for your organisation.</a:t>
            </a:r>
          </a:p>
          <a:p>
            <a:pPr>
              <a:lnSpc>
                <a:spcPct val="90000"/>
              </a:lnSpc>
            </a:pPr>
            <a:r>
              <a:rPr lang="en-US" sz="1400">
                <a:latin typeface="Arial" panose="020B0604020202020204" pitchFamily="34" charset="0"/>
                <a:cs typeface="Arial" panose="020B0604020202020204" pitchFamily="34" charset="0"/>
              </a:rPr>
              <a:t>All professionals have a vital role to play to make early, positive interventions with individuals and families so as to make a difference to their lives, preventing the deterioration of a situation or breakdown of a vital support network.</a:t>
            </a:r>
          </a:p>
          <a:p>
            <a:pPr>
              <a:lnSpc>
                <a:spcPct val="90000"/>
              </a:lnSpc>
            </a:pPr>
            <a:r>
              <a:rPr lang="en-US" sz="1400">
                <a:latin typeface="Arial" panose="020B0604020202020204" pitchFamily="34" charset="0"/>
                <a:cs typeface="Arial" panose="020B0604020202020204" pitchFamily="34" charset="0"/>
              </a:rPr>
              <a:t>Where professionals perceive the risk to be too high to work in the environment due to hoarding it is vitally important to not make this decision in isolation.  This will need to be communicated with both managers and LA.  Your own organisation will determine what level of risk is manageable.</a:t>
            </a:r>
          </a:p>
          <a:p>
            <a:pPr>
              <a:lnSpc>
                <a:spcPct val="90000"/>
              </a:lnSpc>
            </a:pPr>
            <a:r>
              <a:rPr lang="en-US" sz="1400">
                <a:latin typeface="Arial" panose="020B0604020202020204" pitchFamily="34" charset="0"/>
                <a:cs typeface="Arial" panose="020B0604020202020204" pitchFamily="34" charset="0"/>
              </a:rPr>
              <a:t>If the person refuses support this is a complex decision-making process, again not to be made in isolation.  It is likely to need LA support in relation to whether the person is putting themselves or others lives at risk.</a:t>
            </a:r>
          </a:p>
          <a:p>
            <a:pPr>
              <a:lnSpc>
                <a:spcPct val="90000"/>
              </a:lnSpc>
            </a:pPr>
            <a:r>
              <a:rPr lang="en-US" sz="1400">
                <a:latin typeface="Arial" panose="020B0604020202020204" pitchFamily="34" charset="0"/>
                <a:cs typeface="Arial" panose="020B0604020202020204" pitchFamily="34" charset="0"/>
              </a:rPr>
              <a:t>Things you may need to consider when managing these risks:</a:t>
            </a:r>
          </a:p>
          <a:p>
            <a:pPr marL="0" indent="0">
              <a:lnSpc>
                <a:spcPct val="90000"/>
              </a:lnSpc>
              <a:buNone/>
            </a:pPr>
            <a:endParaRPr lang="en-GB" sz="1400"/>
          </a:p>
        </p:txBody>
      </p:sp>
    </p:spTree>
    <p:extLst>
      <p:ext uri="{BB962C8B-B14F-4D97-AF65-F5344CB8AC3E}">
        <p14:creationId xmlns:p14="http://schemas.microsoft.com/office/powerpoint/2010/main" val="1307262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DBD4729-DBDF-40A6-9BA4-E4C97EF6D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2" name="Rectangle 21">
            <a:extLst>
              <a:ext uri="{FF2B5EF4-FFF2-40B4-BE49-F238E27FC236}">
                <a16:creationId xmlns:a16="http://schemas.microsoft.com/office/drawing/2014/main" id="{55125130-F4AB-465E-8AE2-E583FCAAB2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4" name="Rectangle 23">
            <a:extLst>
              <a:ext uri="{FF2B5EF4-FFF2-40B4-BE49-F238E27FC236}">
                <a16:creationId xmlns:a16="http://schemas.microsoft.com/office/drawing/2014/main" id="{E0BA65A2-0302-4468-ADA7-9EC3F9593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 name="Rectangle 25">
            <a:extLst>
              <a:ext uri="{FF2B5EF4-FFF2-40B4-BE49-F238E27FC236}">
                <a16:creationId xmlns:a16="http://schemas.microsoft.com/office/drawing/2014/main" id="{1259A422-0023-4292-8200-E080556F3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2413CA5-4739-4BC9-8BB3-B0A4928D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2860D00-9511-6766-0113-1C308F8350FC}"/>
              </a:ext>
            </a:extLst>
          </p:cNvPr>
          <p:cNvSpPr/>
          <p:nvPr/>
        </p:nvSpPr>
        <p:spPr>
          <a:xfrm>
            <a:off x="2285931" y="643467"/>
            <a:ext cx="2063908" cy="1985025"/>
          </a:xfrm>
          <a:prstGeom prst="ellipse">
            <a:avLst/>
          </a:prstGeom>
          <a:solidFill>
            <a:schemeClr val="accent1">
              <a:lumMod val="75000"/>
              <a:lumOff val="25000"/>
            </a:schemeClr>
          </a:solidFill>
          <a:ln>
            <a:solidFill>
              <a:srgbClr val="CE3F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4048">
              <a:spcAft>
                <a:spcPts val="600"/>
              </a:spcAft>
              <a:defRPr/>
            </a:pPr>
            <a:r>
              <a:rPr lang="en-GB" sz="1512" kern="1200">
                <a:solidFill>
                  <a:prstClr val="white"/>
                </a:solidFill>
                <a:latin typeface="Trebuchet MS" panose="020B0603020202020204" pitchFamily="34" charset="0"/>
                <a:ea typeface="+mn-ea"/>
                <a:cs typeface="+mn-cs"/>
              </a:rPr>
              <a:t>Human Rights Act 1998</a:t>
            </a:r>
            <a:endParaRPr kumimoji="0" lang="en-GB"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sp>
        <p:nvSpPr>
          <p:cNvPr id="3" name="Oval 2">
            <a:extLst>
              <a:ext uri="{FF2B5EF4-FFF2-40B4-BE49-F238E27FC236}">
                <a16:creationId xmlns:a16="http://schemas.microsoft.com/office/drawing/2014/main" id="{A49386EA-990A-40DB-DEB6-E8B37B5F6686}"/>
              </a:ext>
            </a:extLst>
          </p:cNvPr>
          <p:cNvSpPr/>
          <p:nvPr/>
        </p:nvSpPr>
        <p:spPr>
          <a:xfrm>
            <a:off x="4946002" y="867311"/>
            <a:ext cx="2328379" cy="2286456"/>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4048">
              <a:spcAft>
                <a:spcPts val="600"/>
              </a:spcAft>
              <a:defRPr/>
            </a:pPr>
            <a:r>
              <a:rPr lang="en-GB" sz="1848" kern="1200">
                <a:solidFill>
                  <a:prstClr val="white"/>
                </a:solidFill>
                <a:latin typeface="Trebuchet MS" panose="020B0603020202020204" pitchFamily="34" charset="0"/>
                <a:ea typeface="+mn-ea"/>
                <a:cs typeface="+mn-cs"/>
              </a:rPr>
              <a:t>Care Act 2014 Care needs assessment section 9</a:t>
            </a:r>
            <a:endParaRPr kumimoji="0" lang="en-GB"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sp>
        <p:nvSpPr>
          <p:cNvPr id="6" name="Oval 5">
            <a:extLst>
              <a:ext uri="{FF2B5EF4-FFF2-40B4-BE49-F238E27FC236}">
                <a16:creationId xmlns:a16="http://schemas.microsoft.com/office/drawing/2014/main" id="{596B9433-7190-F6E4-0463-91D337A38620}"/>
              </a:ext>
            </a:extLst>
          </p:cNvPr>
          <p:cNvSpPr/>
          <p:nvPr/>
        </p:nvSpPr>
        <p:spPr>
          <a:xfrm>
            <a:off x="2982306" y="4327393"/>
            <a:ext cx="1810239" cy="1767888"/>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4048">
              <a:spcAft>
                <a:spcPts val="600"/>
              </a:spcAft>
              <a:defRPr/>
            </a:pPr>
            <a:r>
              <a:rPr lang="en-GB" sz="1344" kern="1200">
                <a:solidFill>
                  <a:prstClr val="white"/>
                </a:solidFill>
                <a:latin typeface="Trebuchet MS" panose="020B0603020202020204" pitchFamily="34" charset="0"/>
                <a:ea typeface="+mn-ea"/>
                <a:cs typeface="+mn-cs"/>
              </a:rPr>
              <a:t>Tenancy and housing law </a:t>
            </a:r>
            <a:endParaRPr kumimoji="0" lang="en-GB" sz="16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sp>
        <p:nvSpPr>
          <p:cNvPr id="8" name="Oval 7">
            <a:extLst>
              <a:ext uri="{FF2B5EF4-FFF2-40B4-BE49-F238E27FC236}">
                <a16:creationId xmlns:a16="http://schemas.microsoft.com/office/drawing/2014/main" id="{F83629A0-22AD-968F-ECA6-293EC3106CD1}"/>
              </a:ext>
            </a:extLst>
          </p:cNvPr>
          <p:cNvSpPr/>
          <p:nvPr/>
        </p:nvSpPr>
        <p:spPr>
          <a:xfrm>
            <a:off x="9240300" y="2590620"/>
            <a:ext cx="1748252" cy="1711351"/>
          </a:xfrm>
          <a:prstGeom prst="ellipse">
            <a:avLst/>
          </a:prstGeom>
          <a:solidFill>
            <a:schemeClr val="accent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4048">
              <a:spcAft>
                <a:spcPts val="600"/>
              </a:spcAft>
              <a:defRPr/>
            </a:pPr>
            <a:r>
              <a:rPr lang="en-GB" sz="1344" kern="1200">
                <a:solidFill>
                  <a:prstClr val="white"/>
                </a:solidFill>
                <a:latin typeface="Trebuchet MS" panose="020B0603020202020204" pitchFamily="34" charset="0"/>
                <a:ea typeface="+mn-ea"/>
                <a:cs typeface="+mn-cs"/>
              </a:rPr>
              <a:t>Advocacy – Care Act / IMCA / IMHA</a:t>
            </a:r>
            <a:endParaRPr kumimoji="0" lang="en-GB" sz="16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sp>
        <p:nvSpPr>
          <p:cNvPr id="9" name="Oval 8">
            <a:extLst>
              <a:ext uri="{FF2B5EF4-FFF2-40B4-BE49-F238E27FC236}">
                <a16:creationId xmlns:a16="http://schemas.microsoft.com/office/drawing/2014/main" id="{29C7F430-D78C-487A-FB1B-C40C70BC908C}"/>
              </a:ext>
            </a:extLst>
          </p:cNvPr>
          <p:cNvSpPr/>
          <p:nvPr/>
        </p:nvSpPr>
        <p:spPr>
          <a:xfrm>
            <a:off x="7920908" y="726443"/>
            <a:ext cx="1857815" cy="1864177"/>
          </a:xfrm>
          <a:prstGeom prst="ellipse">
            <a:avLst/>
          </a:prstGeom>
          <a:solidFill>
            <a:schemeClr val="accent1">
              <a:lumMod val="50000"/>
              <a:lumOff val="50000"/>
            </a:schemeClr>
          </a:solidFill>
          <a:ln>
            <a:solidFill>
              <a:srgbClr val="CE3F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4048">
              <a:spcAft>
                <a:spcPts val="600"/>
              </a:spcAft>
              <a:defRPr/>
            </a:pPr>
            <a:r>
              <a:rPr lang="en-GB" sz="1512" kern="1200">
                <a:solidFill>
                  <a:prstClr val="white"/>
                </a:solidFill>
                <a:latin typeface="Trebuchet MS" panose="020B0603020202020204" pitchFamily="34" charset="0"/>
                <a:ea typeface="+mn-ea"/>
                <a:cs typeface="+mn-cs"/>
              </a:rPr>
              <a:t>Safeguarding Section 42 Care Act 2014</a:t>
            </a:r>
            <a:endParaRPr kumimoji="0" lang="en-GB"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sp>
        <p:nvSpPr>
          <p:cNvPr id="5" name="Oval 4">
            <a:extLst>
              <a:ext uri="{FF2B5EF4-FFF2-40B4-BE49-F238E27FC236}">
                <a16:creationId xmlns:a16="http://schemas.microsoft.com/office/drawing/2014/main" id="{B91D5C17-E46C-0293-D627-44A2B56A9651}"/>
              </a:ext>
            </a:extLst>
          </p:cNvPr>
          <p:cNvSpPr/>
          <p:nvPr/>
        </p:nvSpPr>
        <p:spPr>
          <a:xfrm>
            <a:off x="9240300" y="4454797"/>
            <a:ext cx="1584463" cy="1525896"/>
          </a:xfrm>
          <a:prstGeom prst="ellipse">
            <a:avLst/>
          </a:prstGeom>
          <a:solidFill>
            <a:schemeClr val="accent2">
              <a:lumMod val="75000"/>
            </a:schemeClr>
          </a:solidFill>
          <a:ln>
            <a:solidFill>
              <a:srgbClr val="CE3F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4048">
              <a:spcAft>
                <a:spcPts val="600"/>
              </a:spcAft>
              <a:defRPr/>
            </a:pPr>
            <a:r>
              <a:rPr lang="en-GB" sz="1512" kern="1200">
                <a:solidFill>
                  <a:prstClr val="white"/>
                </a:solidFill>
                <a:latin typeface="Trebuchet MS" panose="020B0603020202020204" pitchFamily="34" charset="0"/>
                <a:ea typeface="+mn-ea"/>
                <a:cs typeface="+mn-cs"/>
              </a:rPr>
              <a:t>Domestic Abuse</a:t>
            </a:r>
            <a:endParaRPr kumimoji="0" lang="en-GB"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sp>
        <p:nvSpPr>
          <p:cNvPr id="10" name="Oval 9">
            <a:extLst>
              <a:ext uri="{FF2B5EF4-FFF2-40B4-BE49-F238E27FC236}">
                <a16:creationId xmlns:a16="http://schemas.microsoft.com/office/drawing/2014/main" id="{2FA27E3C-1226-37FE-BC7F-704FA4E4951C}"/>
              </a:ext>
            </a:extLst>
          </p:cNvPr>
          <p:cNvSpPr/>
          <p:nvPr/>
        </p:nvSpPr>
        <p:spPr>
          <a:xfrm>
            <a:off x="1400058" y="3927711"/>
            <a:ext cx="1463151" cy="1372487"/>
          </a:xfrm>
          <a:prstGeom prst="ellipse">
            <a:avLst/>
          </a:prstGeom>
          <a:solidFill>
            <a:schemeClr val="accent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4048">
              <a:spcAft>
                <a:spcPts val="600"/>
              </a:spcAft>
              <a:defRPr/>
            </a:pPr>
            <a:r>
              <a:rPr lang="en-GB" sz="1512" kern="1200">
                <a:solidFill>
                  <a:prstClr val="white"/>
                </a:solidFill>
                <a:latin typeface="Trebuchet MS" panose="020B0603020202020204" pitchFamily="34" charset="0"/>
                <a:ea typeface="+mn-ea"/>
                <a:cs typeface="+mn-cs"/>
              </a:rPr>
              <a:t>Equality Act 2010</a:t>
            </a:r>
            <a:endParaRPr kumimoji="0" lang="en-GB"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sp>
        <p:nvSpPr>
          <p:cNvPr id="11" name="Oval 10">
            <a:extLst>
              <a:ext uri="{FF2B5EF4-FFF2-40B4-BE49-F238E27FC236}">
                <a16:creationId xmlns:a16="http://schemas.microsoft.com/office/drawing/2014/main" id="{20E49686-123E-AC32-FB48-FC4F183A7C11}"/>
              </a:ext>
            </a:extLst>
          </p:cNvPr>
          <p:cNvSpPr/>
          <p:nvPr/>
        </p:nvSpPr>
        <p:spPr>
          <a:xfrm>
            <a:off x="3624644" y="2736770"/>
            <a:ext cx="1450391" cy="1393523"/>
          </a:xfrm>
          <a:prstGeom prst="ellipse">
            <a:avLst/>
          </a:prstGeom>
          <a:solidFill>
            <a:schemeClr val="accent1">
              <a:lumMod val="50000"/>
              <a:lumOff val="50000"/>
            </a:schemeClr>
          </a:solidFill>
          <a:ln>
            <a:solidFill>
              <a:srgbClr val="CE3F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4048">
              <a:spcAft>
                <a:spcPts val="600"/>
              </a:spcAft>
              <a:defRPr/>
            </a:pPr>
            <a:r>
              <a:rPr lang="en-GB" sz="1512" kern="1200">
                <a:solidFill>
                  <a:prstClr val="white"/>
                </a:solidFill>
                <a:latin typeface="Trebuchet MS" panose="020B0603020202020204" pitchFamily="34" charset="0"/>
                <a:ea typeface="+mn-ea"/>
                <a:cs typeface="+mn-cs"/>
              </a:rPr>
              <a:t>Mental Capacity Act 2005</a:t>
            </a:r>
            <a:endParaRPr kumimoji="0" lang="en-GB"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sp>
        <p:nvSpPr>
          <p:cNvPr id="4" name="Oval 3">
            <a:extLst>
              <a:ext uri="{FF2B5EF4-FFF2-40B4-BE49-F238E27FC236}">
                <a16:creationId xmlns:a16="http://schemas.microsoft.com/office/drawing/2014/main" id="{051539A1-45C0-15E1-324C-13282FC3BA00}"/>
              </a:ext>
            </a:extLst>
          </p:cNvPr>
          <p:cNvSpPr/>
          <p:nvPr/>
        </p:nvSpPr>
        <p:spPr>
          <a:xfrm>
            <a:off x="1203448" y="2307693"/>
            <a:ext cx="1657797" cy="1525896"/>
          </a:xfrm>
          <a:prstGeom prst="ellipse">
            <a:avLst/>
          </a:prstGeom>
          <a:solidFill>
            <a:schemeClr val="accent1">
              <a:lumMod val="50000"/>
              <a:lumOff val="50000"/>
            </a:schemeClr>
          </a:solidFill>
          <a:ln>
            <a:solidFill>
              <a:srgbClr val="CE3F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4048">
              <a:spcAft>
                <a:spcPts val="600"/>
              </a:spcAft>
              <a:defRPr/>
            </a:pPr>
            <a:r>
              <a:rPr lang="en-GB" sz="1512" kern="1200">
                <a:solidFill>
                  <a:prstClr val="white"/>
                </a:solidFill>
                <a:latin typeface="Trebuchet MS" panose="020B0603020202020204" pitchFamily="34" charset="0"/>
                <a:ea typeface="+mn-ea"/>
                <a:cs typeface="+mn-cs"/>
              </a:rPr>
              <a:t>Care Act 2014 Carers Assessment Section 10</a:t>
            </a:r>
            <a:endParaRPr kumimoji="0" lang="en-GB"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sp>
        <p:nvSpPr>
          <p:cNvPr id="14" name="Oval 13">
            <a:extLst>
              <a:ext uri="{FF2B5EF4-FFF2-40B4-BE49-F238E27FC236}">
                <a16:creationId xmlns:a16="http://schemas.microsoft.com/office/drawing/2014/main" id="{C234CC4F-9690-CD6D-BC6C-7ED7029B11CA}"/>
              </a:ext>
            </a:extLst>
          </p:cNvPr>
          <p:cNvSpPr/>
          <p:nvPr/>
        </p:nvSpPr>
        <p:spPr>
          <a:xfrm>
            <a:off x="6896174" y="4821010"/>
            <a:ext cx="1450391" cy="1393523"/>
          </a:xfrm>
          <a:prstGeom prst="ellipse">
            <a:avLst/>
          </a:prstGeom>
          <a:solidFill>
            <a:schemeClr val="accent1">
              <a:lumMod val="50000"/>
              <a:lumOff val="50000"/>
            </a:schemeClr>
          </a:solidFill>
          <a:ln>
            <a:solidFill>
              <a:srgbClr val="CE3F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4048">
              <a:spcAft>
                <a:spcPts val="600"/>
              </a:spcAft>
              <a:defRPr/>
            </a:pPr>
            <a:r>
              <a:rPr lang="en-GB" sz="1512" kern="1200">
                <a:solidFill>
                  <a:prstClr val="white"/>
                </a:solidFill>
                <a:latin typeface="Trebuchet MS" panose="020B0603020202020204" pitchFamily="34" charset="0"/>
                <a:ea typeface="+mn-ea"/>
                <a:cs typeface="+mn-cs"/>
              </a:rPr>
              <a:t>Mental Health Act 1983</a:t>
            </a:r>
            <a:endParaRPr kumimoji="0" lang="en-GB"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sp>
        <p:nvSpPr>
          <p:cNvPr id="15" name="Oval 14">
            <a:extLst>
              <a:ext uri="{FF2B5EF4-FFF2-40B4-BE49-F238E27FC236}">
                <a16:creationId xmlns:a16="http://schemas.microsoft.com/office/drawing/2014/main" id="{7288FBAE-9A9E-FC9C-6D08-9F0A334D2998}"/>
              </a:ext>
            </a:extLst>
          </p:cNvPr>
          <p:cNvSpPr/>
          <p:nvPr/>
        </p:nvSpPr>
        <p:spPr>
          <a:xfrm>
            <a:off x="6998517" y="2579907"/>
            <a:ext cx="2063908" cy="2006389"/>
          </a:xfrm>
          <a:prstGeom prst="ellipse">
            <a:avLst/>
          </a:prstGeom>
          <a:solidFill>
            <a:schemeClr val="accent1">
              <a:lumMod val="50000"/>
              <a:lumOff val="50000"/>
            </a:schemeClr>
          </a:solidFill>
          <a:ln>
            <a:solidFill>
              <a:srgbClr val="CE3F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4048">
              <a:spcAft>
                <a:spcPts val="600"/>
              </a:spcAft>
              <a:defRPr/>
            </a:pPr>
            <a:r>
              <a:rPr lang="en-GB" sz="1512" kern="1200">
                <a:solidFill>
                  <a:prstClr val="white"/>
                </a:solidFill>
                <a:latin typeface="Trebuchet MS" panose="020B0603020202020204" pitchFamily="34" charset="0"/>
                <a:ea typeface="+mn-ea"/>
                <a:cs typeface="+mn-cs"/>
              </a:rPr>
              <a:t>Environmental health </a:t>
            </a:r>
            <a:endParaRPr kumimoji="0" lang="en-GB" sz="1800" b="0"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sp>
        <p:nvSpPr>
          <p:cNvPr id="12" name="Oval 11">
            <a:extLst>
              <a:ext uri="{FF2B5EF4-FFF2-40B4-BE49-F238E27FC236}">
                <a16:creationId xmlns:a16="http://schemas.microsoft.com/office/drawing/2014/main" id="{BAB5D9DB-1550-E764-F37F-FE1B934097AE}"/>
              </a:ext>
            </a:extLst>
          </p:cNvPr>
          <p:cNvSpPr/>
          <p:nvPr/>
        </p:nvSpPr>
        <p:spPr>
          <a:xfrm>
            <a:off x="4808542" y="3749884"/>
            <a:ext cx="1887292" cy="1767887"/>
          </a:xfrm>
          <a:prstGeom prst="ellipse">
            <a:avLst/>
          </a:prstGeom>
          <a:solidFill>
            <a:schemeClr val="accent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4048">
              <a:spcAft>
                <a:spcPts val="600"/>
              </a:spcAft>
              <a:defRPr/>
            </a:pPr>
            <a:r>
              <a:rPr lang="en-GB" sz="1512" kern="1200" dirty="0">
                <a:solidFill>
                  <a:prstClr val="white"/>
                </a:solidFill>
                <a:latin typeface="Trebuchet MS" panose="020B0603020202020204" pitchFamily="34" charset="0"/>
                <a:ea typeface="+mn-ea"/>
                <a:cs typeface="+mn-cs"/>
              </a:rPr>
              <a:t>Own Policies and Procedures</a:t>
            </a:r>
            <a:endParaRPr kumimoji="0" lang="en-GB"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1093482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45DBC-B324-72E9-54BB-7F47C7094FE4}"/>
              </a:ext>
            </a:extLst>
          </p:cNvPr>
          <p:cNvSpPr>
            <a:spLocks noGrp="1"/>
          </p:cNvSpPr>
          <p:nvPr>
            <p:ph type="title"/>
          </p:nvPr>
        </p:nvSpPr>
        <p:spPr/>
        <p:txBody>
          <a:bodyPr/>
          <a:lstStyle/>
          <a:p>
            <a:r>
              <a:rPr lang="en-GB" dirty="0"/>
              <a:t>What is hoarding/Self Neglect?</a:t>
            </a:r>
          </a:p>
        </p:txBody>
      </p:sp>
      <p:pic>
        <p:nvPicPr>
          <p:cNvPr id="5" name="Content Placeholder 4">
            <a:extLst>
              <a:ext uri="{FF2B5EF4-FFF2-40B4-BE49-F238E27FC236}">
                <a16:creationId xmlns:a16="http://schemas.microsoft.com/office/drawing/2014/main" id="{136FC0C6-E527-AC49-7EAE-CE1F38BAF427}"/>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1284515" y="1966005"/>
            <a:ext cx="3235160" cy="4789719"/>
          </a:xfrm>
          <a:prstGeom prst="rect">
            <a:avLst/>
          </a:prstGeom>
        </p:spPr>
      </p:pic>
      <p:sp>
        <p:nvSpPr>
          <p:cNvPr id="7" name="Content Placeholder 3">
            <a:extLst>
              <a:ext uri="{FF2B5EF4-FFF2-40B4-BE49-F238E27FC236}">
                <a16:creationId xmlns:a16="http://schemas.microsoft.com/office/drawing/2014/main" id="{087B95E0-F703-2893-E62B-4DAC824BB3CA}"/>
              </a:ext>
            </a:extLst>
          </p:cNvPr>
          <p:cNvSpPr>
            <a:spLocks noGrp="1"/>
          </p:cNvSpPr>
          <p:nvPr>
            <p:ph sz="half" idx="2"/>
          </p:nvPr>
        </p:nvSpPr>
        <p:spPr>
          <a:xfrm>
            <a:off x="4963886" y="2227263"/>
            <a:ext cx="6647089" cy="4789719"/>
          </a:xfrm>
        </p:spPr>
        <p:txBody>
          <a:bodyPr>
            <a:normAutofit fontScale="77500" lnSpcReduction="20000"/>
          </a:bodyPr>
          <a:lstStyle/>
          <a:p>
            <a:r>
              <a:rPr lang="en-US" sz="2300" dirty="0">
                <a:cs typeface="Arial" panose="020B0604020202020204" pitchFamily="34" charset="0"/>
              </a:rPr>
              <a:t>‘Hoarding is the excessive collection and retention of any material to the point that living space is not able to be used for its intended purpose.’</a:t>
            </a:r>
          </a:p>
          <a:p>
            <a:r>
              <a:rPr lang="en-US" sz="2300" dirty="0">
                <a:cs typeface="Arial" panose="020B0604020202020204" pitchFamily="34" charset="0"/>
              </a:rPr>
              <a:t>Hoarding disorder is a persistent difficulty in discarding or parting with possessions. </a:t>
            </a:r>
          </a:p>
          <a:p>
            <a:r>
              <a:rPr lang="en-US" sz="2300" dirty="0">
                <a:cs typeface="Arial" panose="020B0604020202020204" pitchFamily="34" charset="0"/>
              </a:rPr>
              <a:t>Hoarding is considered a standalone mental health disorder and is included in the 5th edition of the Diagnostic and Statistical Manual of Mental Disorders (DSM) 2013. However, hoarding can also be a symptom of other medical disorders; it is not a lifestyle choice. </a:t>
            </a:r>
          </a:p>
          <a:p>
            <a:r>
              <a:rPr lang="en-US" sz="2300" dirty="0">
                <a:cs typeface="Arial" panose="020B0604020202020204" pitchFamily="34" charset="0"/>
              </a:rPr>
              <a:t>Self Neglect can be displayed in Hoarding type behaviours, but it can also look very different.</a:t>
            </a:r>
          </a:p>
          <a:p>
            <a:r>
              <a:rPr lang="en-US" sz="2300" kern="1200" dirty="0">
                <a:solidFill>
                  <a:srgbClr val="000000"/>
                </a:solidFill>
              </a:rPr>
              <a:t>The Care Act 2014 Statutory Guidance defines that self-neglect is a “wide range of behaviours” including “neglecting to care for one’s personal hygiene, health or surroundings” and can include certain behaviours such as “hoarding”. Often this is a situation in which someone demonstrates a “lack of care for themselves and or their environment and refuses assistance or services”.</a:t>
            </a:r>
            <a:r>
              <a:rPr lang="en-US" sz="2300" dirty="0">
                <a:solidFill>
                  <a:srgbClr val="000000"/>
                </a:solidFill>
              </a:rPr>
              <a:t>  </a:t>
            </a:r>
            <a:endParaRPr lang="en-US" sz="2300" kern="1200" dirty="0">
              <a:solidFill>
                <a:srgbClr val="000000"/>
              </a:solidFill>
            </a:endParaRPr>
          </a:p>
          <a:p>
            <a:endParaRPr lang="en-US" sz="2000" dirty="0">
              <a:cs typeface="Arial" panose="020B0604020202020204" pitchFamily="34" charset="0"/>
            </a:endParaRPr>
          </a:p>
          <a:p>
            <a:endParaRPr lang="en-GB" dirty="0"/>
          </a:p>
        </p:txBody>
      </p:sp>
    </p:spTree>
    <p:extLst>
      <p:ext uri="{BB962C8B-B14F-4D97-AF65-F5344CB8AC3E}">
        <p14:creationId xmlns:p14="http://schemas.microsoft.com/office/powerpoint/2010/main" val="448959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AD53279-D5C1-28F9-8575-755A293B43CE}"/>
              </a:ext>
            </a:extLst>
          </p:cNvPr>
          <p:cNvSpPr txBox="1"/>
          <p:nvPr/>
        </p:nvSpPr>
        <p:spPr>
          <a:xfrm>
            <a:off x="2678048" y="151748"/>
            <a:ext cx="6243216" cy="1541448"/>
          </a:xfrm>
          <a:prstGeom prst="rect">
            <a:avLst/>
          </a:prstGeom>
          <a:solidFill>
            <a:schemeClr val="accent5">
              <a:lumMod val="20000"/>
              <a:lumOff val="80000"/>
            </a:schemeClr>
          </a:solidFill>
          <a:ln>
            <a:solidFill>
              <a:schemeClr val="accent1"/>
            </a:solidFill>
          </a:ln>
        </p:spPr>
        <p:txBody>
          <a:bodyPr wrap="square" lIns="91440" tIns="45720" rIns="91440" bIns="45720" rtlCol="0" anchor="t">
            <a:spAutoFit/>
          </a:bodyPr>
          <a:lstStyle/>
          <a:p>
            <a:pPr marL="0" marR="0" lvl="0" indent="0" algn="ctr" defTabSz="659191" rtl="0" eaLnBrk="1" fontAlgn="auto" latinLnBrk="0" hangingPunct="1">
              <a:lnSpc>
                <a:spcPct val="100000"/>
              </a:lnSpc>
              <a:spcBef>
                <a:spcPts val="0"/>
              </a:spcBef>
              <a:spcAft>
                <a:spcPts val="486"/>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Narrow"/>
                <a:ea typeface="+mn-ea"/>
                <a:cs typeface="+mn-cs"/>
              </a:rPr>
              <a:t>Recognising Self-neglect</a:t>
            </a:r>
          </a:p>
          <a:p>
            <a:pPr marL="0" marR="0" lvl="0" indent="0" algn="ctr" defTabSz="659191" rtl="0" eaLnBrk="1" fontAlgn="auto" latinLnBrk="0" hangingPunct="1">
              <a:lnSpc>
                <a:spcPct val="100000"/>
              </a:lnSpc>
              <a:spcBef>
                <a:spcPts val="0"/>
              </a:spcBef>
              <a:spcAft>
                <a:spcPts val="486"/>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Narrow"/>
                <a:ea typeface="+mn-ea"/>
                <a:cs typeface="+mn-cs"/>
              </a:rPr>
              <a:t>The Care Act 2014 Statutory Guidance defines that self-neglect is a “wide range of behaviours” including “neglecting to care for one’s personal hygiene, health or surroundings” and can include certain behaviours such as “hoarding”. Often this is a situation in which someone demonstrates a “lack of care for themselves and or their environment and refuses assistance or services”.  </a:t>
            </a:r>
            <a:endParaRPr kumimoji="0" lang="en-US"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p:txBody>
      </p:sp>
      <p:sp>
        <p:nvSpPr>
          <p:cNvPr id="6" name="TextBox 5">
            <a:extLst>
              <a:ext uri="{FF2B5EF4-FFF2-40B4-BE49-F238E27FC236}">
                <a16:creationId xmlns:a16="http://schemas.microsoft.com/office/drawing/2014/main" id="{E37FD0B6-FC0A-DE8D-3008-B8674E60217B}"/>
              </a:ext>
            </a:extLst>
          </p:cNvPr>
          <p:cNvSpPr txBox="1"/>
          <p:nvPr/>
        </p:nvSpPr>
        <p:spPr>
          <a:xfrm>
            <a:off x="344581" y="1980842"/>
            <a:ext cx="8727527" cy="1177245"/>
          </a:xfrm>
          <a:prstGeom prst="rect">
            <a:avLst/>
          </a:prstGeom>
          <a:solidFill>
            <a:srgbClr val="FFFFCC"/>
          </a:solidFill>
          <a:ln>
            <a:solidFill>
              <a:schemeClr val="accent4">
                <a:lumMod val="60000"/>
                <a:lumOff val="40000"/>
              </a:schemeClr>
            </a:solidFill>
          </a:ln>
        </p:spPr>
        <p:txBody>
          <a:bodyPr wrap="square" rtlCol="0">
            <a:spAutoFit/>
          </a:bodyPr>
          <a:lstStyle/>
          <a:p>
            <a:pPr marL="0" marR="0" lvl="0" indent="0" algn="l" defTabSz="659191" rtl="0" eaLnBrk="1" fontAlgn="auto" latinLnBrk="0" hangingPunct="1">
              <a:lnSpc>
                <a:spcPct val="100000"/>
              </a:lnSpc>
              <a:spcBef>
                <a:spcPts val="0"/>
              </a:spcBef>
              <a:spcAft>
                <a:spcPts val="486"/>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Types of Self-neglect</a:t>
            </a:r>
          </a:p>
          <a:p>
            <a:pPr marL="205998" marR="0" lvl="0" indent="-205998" algn="l" defTabSz="659191" rtl="0" eaLnBrk="1" fontAlgn="auto" latinLnBrk="0" hangingPunct="1">
              <a:lnSpc>
                <a:spcPct val="100000"/>
              </a:lnSpc>
              <a:spcBef>
                <a:spcPts val="0"/>
              </a:spcBef>
              <a:spcAft>
                <a:spcPts val="486"/>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Lack of self-care to an extent that it threatens personal health and safety</a:t>
            </a:r>
          </a:p>
          <a:p>
            <a:pPr marL="205998" marR="0" lvl="0" indent="-205998" algn="l" defTabSz="659191" rtl="0" eaLnBrk="1" fontAlgn="auto" latinLnBrk="0" hangingPunct="1">
              <a:lnSpc>
                <a:spcPct val="100000"/>
              </a:lnSpc>
              <a:spcBef>
                <a:spcPts val="0"/>
              </a:spcBef>
              <a:spcAft>
                <a:spcPts val="486"/>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Neglecting to care for one’s personal hygiene, nutrition, health or surroundings, leading to increased risk of fire due to hoarding.</a:t>
            </a:r>
          </a:p>
          <a:p>
            <a:pPr marL="205998" marR="0" lvl="0" indent="-205998" algn="l" defTabSz="659191" rtl="0" eaLnBrk="1" fontAlgn="auto" latinLnBrk="0" hangingPunct="1">
              <a:lnSpc>
                <a:spcPct val="100000"/>
              </a:lnSpc>
              <a:spcBef>
                <a:spcPts val="0"/>
              </a:spcBef>
              <a:spcAft>
                <a:spcPts val="486"/>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Failure to seek help or access services including non-attendance at appointments</a:t>
            </a:r>
          </a:p>
        </p:txBody>
      </p:sp>
      <p:sp>
        <p:nvSpPr>
          <p:cNvPr id="7" name="TextBox 6">
            <a:extLst>
              <a:ext uri="{FF2B5EF4-FFF2-40B4-BE49-F238E27FC236}">
                <a16:creationId xmlns:a16="http://schemas.microsoft.com/office/drawing/2014/main" id="{13E8ABFF-EEE3-FBBC-70C4-07671A7D23B0}"/>
              </a:ext>
            </a:extLst>
          </p:cNvPr>
          <p:cNvSpPr txBox="1"/>
          <p:nvPr/>
        </p:nvSpPr>
        <p:spPr>
          <a:xfrm>
            <a:off x="9240928" y="151748"/>
            <a:ext cx="2775311" cy="6627455"/>
          </a:xfrm>
          <a:prstGeom prst="rect">
            <a:avLst/>
          </a:prstGeom>
          <a:solidFill>
            <a:srgbClr val="FFCCFF"/>
          </a:solidFill>
          <a:ln>
            <a:solidFill>
              <a:srgbClr val="7030A0"/>
            </a:solidFill>
          </a:ln>
        </p:spPr>
        <p:txBody>
          <a:bodyPr wrap="square" rtlCol="0">
            <a:spAutoFit/>
          </a:bodyPr>
          <a:lstStyle/>
          <a:p>
            <a:pPr marL="0" marR="0" lvl="0" indent="0" algn="l" defTabSz="659191" rtl="0" eaLnBrk="1" fontAlgn="auto" latinLnBrk="0" hangingPunct="1">
              <a:lnSpc>
                <a:spcPct val="100000"/>
              </a:lnSpc>
              <a:spcBef>
                <a:spcPts val="0"/>
              </a:spcBef>
              <a:spcAft>
                <a:spcPts val="486"/>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Reasons for self-neglect</a:t>
            </a:r>
          </a:p>
          <a:p>
            <a:pPr marL="205998" marR="0" lvl="0" indent="-205998" algn="l" defTabSz="659191" rtl="0" eaLnBrk="1" fontAlgn="auto" latinLnBrk="0" hangingPunct="1">
              <a:lnSpc>
                <a:spcPct val="100000"/>
              </a:lnSpc>
              <a:spcBef>
                <a:spcPts val="0"/>
              </a:spcBef>
              <a:spcAft>
                <a:spcPts val="486"/>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Self-neglect can be a result of a diverse range of issues and challenges faced by individuals, so it is important to look at the neglect or hoarding in the context of the individual’s life.</a:t>
            </a:r>
          </a:p>
          <a:p>
            <a:pPr marL="205998" marR="0" lvl="0" indent="-205998" algn="l" defTabSz="659191" rtl="0" eaLnBrk="1" fontAlgn="auto" latinLnBrk="0" hangingPunct="1">
              <a:lnSpc>
                <a:spcPct val="100000"/>
              </a:lnSpc>
              <a:spcBef>
                <a:spcPts val="0"/>
              </a:spcBef>
              <a:spcAft>
                <a:spcPts val="486"/>
              </a:spcAft>
              <a:buClrTx/>
              <a:buSzTx/>
              <a:buFont typeface="Arial" panose="020B0604020202020204" pitchFamily="34" charset="0"/>
              <a:buChar char="•"/>
              <a:tabLst/>
              <a:defRPr/>
            </a:pPr>
            <a:r>
              <a:rPr kumimoji="0" lang="en-US" sz="1400" b="0" i="0" u="none" strike="noStrike" kern="1200" cap="none" spc="-7" normalizeH="0" baseline="0" noProof="0" dirty="0">
                <a:ln>
                  <a:noFill/>
                </a:ln>
                <a:solidFill>
                  <a:srgbClr val="000000"/>
                </a:solidFill>
                <a:effectLst/>
                <a:uLnTx/>
                <a:uFillTx/>
                <a:latin typeface="Arial Narrow" panose="020B0606020202030204" pitchFamily="34" charset="0"/>
                <a:ea typeface="+mn-ea"/>
                <a:cs typeface="+mn-cs"/>
              </a:rPr>
              <a:t>Often the reasons for the self-neglect have stemmed from problems such as health difficulties, injury, trauma, homelessness, loss or social isolation. </a:t>
            </a:r>
          </a:p>
          <a:p>
            <a:pPr marL="205998" marR="0" lvl="0" indent="-205998" algn="l" defTabSz="659191" rtl="0" eaLnBrk="1" fontAlgn="auto" latinLnBrk="0" hangingPunct="1">
              <a:lnSpc>
                <a:spcPct val="100000"/>
              </a:lnSpc>
              <a:spcBef>
                <a:spcPts val="0"/>
              </a:spcBef>
              <a:spcAft>
                <a:spcPts val="486"/>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The Care Act Statutory Guidance 2023 recognises it can be difficult to distinguish between whether a person is making a capacitated choice to live in a particular way (which may be described as an unwise choice or decision) or whether: The person lacks mental capacity to make the decision; or there is concern regarding the adult’s ability to protect themselves by controlling their own behaviour.</a:t>
            </a:r>
            <a:endParaRPr kumimoji="0" lang="en-US" sz="1400" b="0" i="0" u="none" strike="noStrike" kern="1200" cap="none" spc="-7" normalizeH="0" baseline="0" noProof="0" dirty="0">
              <a:ln>
                <a:noFill/>
              </a:ln>
              <a:solidFill>
                <a:srgbClr val="000000"/>
              </a:solidFill>
              <a:effectLst/>
              <a:uLnTx/>
              <a:uFillTx/>
              <a:latin typeface="Arial Narrow" panose="020B0606020202030204" pitchFamily="34" charset="0"/>
              <a:ea typeface="+mn-ea"/>
              <a:cs typeface="+mn-cs"/>
            </a:endParaRPr>
          </a:p>
          <a:p>
            <a:pPr marL="205998" marR="0" lvl="0" indent="-205998" algn="l" defTabSz="659191" rtl="0" eaLnBrk="1" fontAlgn="auto" latinLnBrk="0" hangingPunct="1">
              <a:lnSpc>
                <a:spcPct val="100000"/>
              </a:lnSpc>
              <a:spcBef>
                <a:spcPts val="0"/>
              </a:spcBef>
              <a:spcAft>
                <a:spcPts val="486"/>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Consider if the person has the functional capacity to make a particular decision and executive capacity which is the ability to carry out the decision.</a:t>
            </a:r>
            <a:endParaRPr kumimoji="0" lang="en-US" sz="1400" b="0" i="0" u="none" strike="noStrike" kern="1200" cap="none" spc="-10" normalizeH="0" baseline="0" noProof="0" dirty="0">
              <a:ln>
                <a:noFill/>
              </a:ln>
              <a:solidFill>
                <a:srgbClr val="000000"/>
              </a:solidFill>
              <a:effectLst/>
              <a:uLnTx/>
              <a:uFillTx/>
              <a:latin typeface="Arial Narrow" panose="020B0606020202030204" pitchFamily="34" charset="0"/>
              <a:ea typeface="+mn-ea"/>
              <a:cs typeface="+mn-cs"/>
            </a:endParaRPr>
          </a:p>
        </p:txBody>
      </p:sp>
      <p:sp>
        <p:nvSpPr>
          <p:cNvPr id="8" name="TextBox 7">
            <a:extLst>
              <a:ext uri="{FF2B5EF4-FFF2-40B4-BE49-F238E27FC236}">
                <a16:creationId xmlns:a16="http://schemas.microsoft.com/office/drawing/2014/main" id="{F837BA47-ACF4-87BF-7D29-89D002BC5608}"/>
              </a:ext>
            </a:extLst>
          </p:cNvPr>
          <p:cNvSpPr txBox="1"/>
          <p:nvPr/>
        </p:nvSpPr>
        <p:spPr>
          <a:xfrm>
            <a:off x="369274" y="3389770"/>
            <a:ext cx="3547153" cy="3093154"/>
          </a:xfrm>
          <a:prstGeom prst="rect">
            <a:avLst/>
          </a:prstGeom>
          <a:solidFill>
            <a:srgbClr val="CCFFCC"/>
          </a:solidFill>
          <a:ln>
            <a:solidFill>
              <a:srgbClr val="92D050"/>
            </a:solidFill>
          </a:ln>
        </p:spPr>
        <p:txBody>
          <a:bodyPr wrap="square" rtlCol="0">
            <a:spAutoFit/>
          </a:bodyPr>
          <a:lstStyle/>
          <a:p>
            <a:pPr marL="0" marR="0" lvl="0" indent="0" algn="l" defTabSz="659191" rtl="0" eaLnBrk="1" fontAlgn="auto" latinLnBrk="0" hangingPunct="1">
              <a:lnSpc>
                <a:spcPct val="100000"/>
              </a:lnSpc>
              <a:spcBef>
                <a:spcPts val="0"/>
              </a:spcBef>
              <a:spcAft>
                <a:spcPts val="486"/>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Indicators of Self-neglect</a:t>
            </a:r>
          </a:p>
          <a:p>
            <a:pPr marL="171450" marR="0" lvl="0" indent="-171450" algn="l" defTabSz="659191" rtl="0" eaLnBrk="1" fontAlgn="auto" latinLnBrk="0" hangingPunct="1">
              <a:lnSpc>
                <a:spcPct val="100000"/>
              </a:lnSpc>
              <a:spcBef>
                <a:spcPts val="0"/>
              </a:spcBef>
              <a:spcAft>
                <a:spcPts val="486"/>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Very poor personal hygiene, </a:t>
            </a:r>
          </a:p>
          <a:p>
            <a:pPr marL="171450" marR="0" lvl="0" indent="-171450" algn="l" defTabSz="659191" rtl="0" eaLnBrk="1" fontAlgn="auto" latinLnBrk="0" hangingPunct="1">
              <a:lnSpc>
                <a:spcPct val="100000"/>
              </a:lnSpc>
              <a:spcBef>
                <a:spcPts val="0"/>
              </a:spcBef>
              <a:spcAft>
                <a:spcPts val="486"/>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Unkempt appearance, lack of appropriate clothing</a:t>
            </a:r>
          </a:p>
          <a:p>
            <a:pPr marL="171450" marR="0" lvl="0" indent="-171450" algn="l" defTabSz="659191" rtl="0" eaLnBrk="1" fontAlgn="auto" latinLnBrk="0" hangingPunct="1">
              <a:lnSpc>
                <a:spcPct val="100000"/>
              </a:lnSpc>
              <a:spcBef>
                <a:spcPts val="0"/>
              </a:spcBef>
              <a:spcAft>
                <a:spcPts val="486"/>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Malnutrition/dehydration, lack of essential food</a:t>
            </a:r>
          </a:p>
          <a:p>
            <a:pPr marL="171450" marR="0" lvl="0" indent="-171450" algn="l" defTabSz="659191" rtl="0" eaLnBrk="1" fontAlgn="auto" latinLnBrk="0" hangingPunct="1">
              <a:lnSpc>
                <a:spcPct val="100000"/>
              </a:lnSpc>
              <a:spcBef>
                <a:spcPts val="0"/>
              </a:spcBef>
              <a:spcAft>
                <a:spcPts val="486"/>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Living in hoarding, squalid or unsanitary living conditions, neglecting household maintenance </a:t>
            </a:r>
          </a:p>
          <a:p>
            <a:pPr marL="171450" marR="0" lvl="0" indent="-171450" algn="l" defTabSz="659191" rtl="0" eaLnBrk="1" fontAlgn="auto" latinLnBrk="0" hangingPunct="1">
              <a:lnSpc>
                <a:spcPct val="100000"/>
              </a:lnSpc>
              <a:spcBef>
                <a:spcPts val="0"/>
              </a:spcBef>
              <a:spcAft>
                <a:spcPts val="486"/>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Collecting a large number of animals in inappropriate conditions </a:t>
            </a:r>
          </a:p>
          <a:p>
            <a:pPr marL="171450" marR="0" lvl="0" indent="-171450" algn="l" defTabSz="659191" rtl="0" eaLnBrk="1" fontAlgn="auto" latinLnBrk="0" hangingPunct="1">
              <a:lnSpc>
                <a:spcPct val="100000"/>
              </a:lnSpc>
              <a:spcBef>
                <a:spcPts val="0"/>
              </a:spcBef>
              <a:spcAft>
                <a:spcPts val="486"/>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Non-compliance with health or care services, inability or unwillingness to take medication or treat illness or injury</a:t>
            </a:r>
          </a:p>
        </p:txBody>
      </p:sp>
      <p:pic>
        <p:nvPicPr>
          <p:cNvPr id="5" name="Picture 4" descr="A close-up of a logo&#10;&#10;Description automatically generated">
            <a:extLst>
              <a:ext uri="{FF2B5EF4-FFF2-40B4-BE49-F238E27FC236}">
                <a16:creationId xmlns:a16="http://schemas.microsoft.com/office/drawing/2014/main" id="{457561C0-C0E3-6FCC-51A4-0D94FCD904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32768" y="270395"/>
            <a:ext cx="1077665" cy="593989"/>
          </a:xfrm>
          <a:prstGeom prst="rect">
            <a:avLst/>
          </a:prstGeom>
        </p:spPr>
      </p:pic>
      <p:pic>
        <p:nvPicPr>
          <p:cNvPr id="18" name="Picture 17" descr="A logo for a family care company&#10;&#10;Description automatically generated">
            <a:extLst>
              <a:ext uri="{FF2B5EF4-FFF2-40B4-BE49-F238E27FC236}">
                <a16:creationId xmlns:a16="http://schemas.microsoft.com/office/drawing/2014/main" id="{E14CB439-B965-0EEE-2AA9-BEDBB8CA62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4581" y="1123257"/>
            <a:ext cx="1156615" cy="589874"/>
          </a:xfrm>
          <a:prstGeom prst="rect">
            <a:avLst/>
          </a:prstGeom>
        </p:spPr>
      </p:pic>
      <p:pic>
        <p:nvPicPr>
          <p:cNvPr id="20" name="Picture 19" descr="A logo of a person with their arms up&#10;&#10;Description automatically generated">
            <a:extLst>
              <a:ext uri="{FF2B5EF4-FFF2-40B4-BE49-F238E27FC236}">
                <a16:creationId xmlns:a16="http://schemas.microsoft.com/office/drawing/2014/main" id="{1735ED82-A243-CAE0-3295-545FB921721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93475" y="171843"/>
            <a:ext cx="622853" cy="797812"/>
          </a:xfrm>
          <a:prstGeom prst="rect">
            <a:avLst/>
          </a:prstGeom>
        </p:spPr>
      </p:pic>
      <p:pic>
        <p:nvPicPr>
          <p:cNvPr id="22" name="Picture 21" descr="A group of people under an umbrella&#10;&#10;Description automatically generated">
            <a:extLst>
              <a:ext uri="{FF2B5EF4-FFF2-40B4-BE49-F238E27FC236}">
                <a16:creationId xmlns:a16="http://schemas.microsoft.com/office/drawing/2014/main" id="{1EDB5663-448F-35AF-D830-E097701F998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13579" y="922472"/>
            <a:ext cx="752085" cy="905795"/>
          </a:xfrm>
          <a:prstGeom prst="rect">
            <a:avLst/>
          </a:prstGeom>
        </p:spPr>
      </p:pic>
      <p:sp>
        <p:nvSpPr>
          <p:cNvPr id="2" name="TextBox 1">
            <a:extLst>
              <a:ext uri="{FF2B5EF4-FFF2-40B4-BE49-F238E27FC236}">
                <a16:creationId xmlns:a16="http://schemas.microsoft.com/office/drawing/2014/main" id="{DC514697-8E79-4ADD-FCDD-C5DCF15BAEC4}"/>
              </a:ext>
            </a:extLst>
          </p:cNvPr>
          <p:cNvSpPr txBox="1"/>
          <p:nvPr/>
        </p:nvSpPr>
        <p:spPr>
          <a:xfrm>
            <a:off x="4169657" y="3389770"/>
            <a:ext cx="4818041" cy="3244478"/>
          </a:xfrm>
          <a:prstGeom prst="rect">
            <a:avLst/>
          </a:prstGeom>
          <a:solidFill>
            <a:srgbClr val="FFCC99"/>
          </a:solidFill>
          <a:ln>
            <a:solidFill>
              <a:srgbClr val="FFC000"/>
            </a:solidFill>
          </a:ln>
        </p:spPr>
        <p:txBody>
          <a:bodyPr wrap="square" rtlCol="0">
            <a:spAutoFit/>
          </a:bodyPr>
          <a:lstStyle/>
          <a:p>
            <a:pPr marL="0" marR="0" lvl="0" indent="0" algn="l" defTabSz="659191" rtl="0" eaLnBrk="1" fontAlgn="auto" latinLnBrk="0" hangingPunct="1">
              <a:lnSpc>
                <a:spcPct val="100000"/>
              </a:lnSpc>
              <a:spcBef>
                <a:spcPts val="0"/>
              </a:spcBef>
              <a:spcAft>
                <a:spcPts val="486"/>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Things to consider be professionally curious</a:t>
            </a:r>
          </a:p>
          <a:p>
            <a:pPr marL="205998" marR="0" lvl="0" indent="-205998" algn="l" defTabSz="659191" rtl="0" eaLnBrk="1" fontAlgn="auto" latinLnBrk="0" hangingPunct="1">
              <a:lnSpc>
                <a:spcPct val="100000"/>
              </a:lnSpc>
              <a:spcBef>
                <a:spcPts val="0"/>
              </a:spcBef>
              <a:spcAft>
                <a:spcPts val="486"/>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What is the adults view of the neglect, do they recognise it, see it as a risk?</a:t>
            </a:r>
          </a:p>
          <a:p>
            <a:pPr marL="205998" marR="0" lvl="0" indent="-205998" algn="l" defTabSz="659191" rtl="0" eaLnBrk="1" fontAlgn="auto" latinLnBrk="0" hangingPunct="1">
              <a:lnSpc>
                <a:spcPct val="100000"/>
              </a:lnSpc>
              <a:spcBef>
                <a:spcPts val="0"/>
              </a:spcBef>
              <a:spcAft>
                <a:spcPts val="486"/>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Is this a long-established behaviour or a recent decline as a response to a change in life, trauma, relationship breakdown, coping mechanism, etc.</a:t>
            </a:r>
          </a:p>
          <a:p>
            <a:pPr marL="205998" marR="0" lvl="0" indent="-205998" algn="l" defTabSz="659191" rtl="0" eaLnBrk="1" fontAlgn="auto" latinLnBrk="0" hangingPunct="1">
              <a:lnSpc>
                <a:spcPct val="100000"/>
              </a:lnSpc>
              <a:spcBef>
                <a:spcPts val="0"/>
              </a:spcBef>
              <a:spcAft>
                <a:spcPts val="486"/>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What strengths does the person have – what are they managing well and how can this be built on? What motivation for change does the person have? ​</a:t>
            </a:r>
            <a:endParaRPr kumimoji="0" lang="en-GB"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205998" marR="0" lvl="0" indent="-205998" algn="l" defTabSz="659191" rtl="0" eaLnBrk="1" fontAlgn="auto" latinLnBrk="0" hangingPunct="1">
              <a:lnSpc>
                <a:spcPct val="100000"/>
              </a:lnSpc>
              <a:spcBef>
                <a:spcPts val="0"/>
              </a:spcBef>
              <a:spcAft>
                <a:spcPts val="486"/>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Are there links between the self-neglect and health, disability, substance use or the person’s life history, family or social relations? ​</a:t>
            </a:r>
          </a:p>
          <a:p>
            <a:pPr marL="205998" marR="0" lvl="0" indent="-205998" algn="l" defTabSz="659191" rtl="0" eaLnBrk="1" fontAlgn="auto" latinLnBrk="0" hangingPunct="1">
              <a:lnSpc>
                <a:spcPct val="100000"/>
              </a:lnSpc>
              <a:spcBef>
                <a:spcPts val="0"/>
              </a:spcBef>
              <a:spcAft>
                <a:spcPts val="486"/>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Self neglect behaviours maybe hidden for years and therefore agencies may only become aware when risks have increased.</a:t>
            </a:r>
          </a:p>
        </p:txBody>
      </p:sp>
    </p:spTree>
    <p:extLst>
      <p:ext uri="{BB962C8B-B14F-4D97-AF65-F5344CB8AC3E}">
        <p14:creationId xmlns:p14="http://schemas.microsoft.com/office/powerpoint/2010/main" val="2698282251"/>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0830FD49976104295250E57D51C2B9B" ma:contentTypeVersion="14" ma:contentTypeDescription="Create a new document." ma:contentTypeScope="" ma:versionID="5de5d643ef82f29aa391e0dea2a53b5c">
  <xsd:schema xmlns:xsd="http://www.w3.org/2001/XMLSchema" xmlns:xs="http://www.w3.org/2001/XMLSchema" xmlns:p="http://schemas.microsoft.com/office/2006/metadata/properties" xmlns:ns2="4d536ccb-b14a-4ea0-b1e3-f942d5f494ca" xmlns:ns3="68efffe3-e1e8-4c67-8e83-45847638a375" xmlns:ns4="4657331a-6d33-4495-b172-d765bf30c863" targetNamespace="http://schemas.microsoft.com/office/2006/metadata/properties" ma:root="true" ma:fieldsID="c1b8aea5cdd80a89853faab9e6a00653" ns2:_="" ns3:_="" ns4:_="">
    <xsd:import namespace="4d536ccb-b14a-4ea0-b1e3-f942d5f494ca"/>
    <xsd:import namespace="68efffe3-e1e8-4c67-8e83-45847638a375"/>
    <xsd:import namespace="4657331a-6d33-4495-b172-d765bf30c86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DateTaken" minOccurs="0"/>
                <xsd:element ref="ns3:MediaLengthInSeconds" minOccurs="0"/>
                <xsd:element ref="ns3:MediaServiceGenerationTime" minOccurs="0"/>
                <xsd:element ref="ns3:MediaServiceEventHashCode" minOccurs="0"/>
                <xsd:element ref="ns3:lcf76f155ced4ddcb4097134ff3c332f" minOccurs="0"/>
                <xsd:element ref="ns4:TaxCatchAll" minOccurs="0"/>
                <xsd:element ref="ns3:MediaServiceOCR"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536ccb-b14a-4ea0-b1e3-f942d5f494c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8efffe3-e1e8-4c67-8e83-45847638a37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bf2b975-0034-4da6-bed2-ddb9f49c066c"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657331a-6d33-4495-b172-d765bf30c863"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83253257-10fd-42a0-897c-78ad8b0d3b3c}" ma:internalName="TaxCatchAll" ma:showField="CatchAllData" ma:web="4657331a-6d33-4495-b172-d765bf30c8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0D64EC-FE92-457E-B188-D8AB1157556D}">
  <ds:schemaRefs>
    <ds:schemaRef ds:uri="http://schemas.microsoft.com/sharepoint/v3/contenttype/forms"/>
  </ds:schemaRefs>
</ds:datastoreItem>
</file>

<file path=customXml/itemProps2.xml><?xml version="1.0" encoding="utf-8"?>
<ds:datastoreItem xmlns:ds="http://schemas.openxmlformats.org/officeDocument/2006/customXml" ds:itemID="{CCF19418-21B9-493F-862F-F08B95BA35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536ccb-b14a-4ea0-b1e3-f942d5f494ca"/>
    <ds:schemaRef ds:uri="68efffe3-e1e8-4c67-8e83-45847638a375"/>
    <ds:schemaRef ds:uri="4657331a-6d33-4495-b172-d765bf30c8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TM03457464[[fn=Dividend]]</Template>
  <TotalTime>80</TotalTime>
  <Words>3374</Words>
  <Application>Microsoft Office PowerPoint</Application>
  <PresentationFormat>Widescreen</PresentationFormat>
  <Paragraphs>195</Paragraphs>
  <Slides>24</Slides>
  <Notes>6</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24</vt:i4>
      </vt:variant>
    </vt:vector>
  </HeadingPairs>
  <TitlesOfParts>
    <vt:vector size="35" baseType="lpstr">
      <vt:lpstr>Arial</vt:lpstr>
      <vt:lpstr>Arial Narrow</vt:lpstr>
      <vt:lpstr>Calibri</vt:lpstr>
      <vt:lpstr>Calibri Light</vt:lpstr>
      <vt:lpstr>Gill Sans MT</vt:lpstr>
      <vt:lpstr>Lato</vt:lpstr>
      <vt:lpstr>Trebuchet MS</vt:lpstr>
      <vt:lpstr>Wingdings 2</vt:lpstr>
      <vt:lpstr>Dividend</vt:lpstr>
      <vt:lpstr>Office Theme</vt:lpstr>
      <vt:lpstr>1_Office Theme</vt:lpstr>
      <vt:lpstr>Safeguarding those who self-neglect and hoard under the Care Act 2014</vt:lpstr>
      <vt:lpstr>Safeguarding principles</vt:lpstr>
      <vt:lpstr>A safeguarding concern is:</vt:lpstr>
      <vt:lpstr>Types of abuse</vt:lpstr>
      <vt:lpstr>Deciding if you need to raise a safeguarding concern</vt:lpstr>
      <vt:lpstr>Identifying and recognising Risk </vt:lpstr>
      <vt:lpstr>PowerPoint Presentation</vt:lpstr>
      <vt:lpstr>What is hoarding/Self Neglect?</vt:lpstr>
      <vt:lpstr>PowerPoint Presentation</vt:lpstr>
      <vt:lpstr>PowerPoint Presentation</vt:lpstr>
      <vt:lpstr>PowerPoint Presentation</vt:lpstr>
      <vt:lpstr>  General Characteristics of Hoarding</vt:lpstr>
      <vt:lpstr>Hoarding, Self-neglect, Squalor or collecting</vt:lpstr>
      <vt:lpstr>Contributing factors ‘the meaning in the mess’</vt:lpstr>
      <vt:lpstr>Do’s and Don’t’s</vt:lpstr>
      <vt:lpstr>When Hoarding/Self-Neglect becomes a safeguarding concern</vt:lpstr>
      <vt:lpstr>Continued</vt:lpstr>
      <vt:lpstr>Purpose and objectives of s42 enquiry </vt:lpstr>
      <vt:lpstr>Things to support your decision</vt:lpstr>
      <vt:lpstr>PowerPoint Presentation</vt:lpstr>
      <vt:lpstr>Multi Agency Response</vt:lpstr>
      <vt:lpstr>What is a MARM meeting and when would you call one </vt:lpstr>
      <vt:lpstr>Policy and guidance</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Lawrence, Alison</cp:lastModifiedBy>
  <cp:revision>3</cp:revision>
  <dcterms:created xsi:type="dcterms:W3CDTF">2023-07-31T14:42:15Z</dcterms:created>
  <dcterms:modified xsi:type="dcterms:W3CDTF">2024-04-23T14:52:02Z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7a9bba0-8317-414c-a336-adccc738dda9_Enabled">
    <vt:lpwstr>true</vt:lpwstr>
  </property>
  <property fmtid="{D5CDD505-2E9C-101B-9397-08002B2CF9AE}" pid="3" name="MSIP_Label_e7a9bba0-8317-414c-a336-adccc738dda9_SetDate">
    <vt:lpwstr>2024-04-23T14:50:59Z</vt:lpwstr>
  </property>
  <property fmtid="{D5CDD505-2E9C-101B-9397-08002B2CF9AE}" pid="4" name="MSIP_Label_e7a9bba0-8317-414c-a336-adccc738dda9_Method">
    <vt:lpwstr>Privileged</vt:lpwstr>
  </property>
  <property fmtid="{D5CDD505-2E9C-101B-9397-08002B2CF9AE}" pid="5" name="MSIP_Label_e7a9bba0-8317-414c-a336-adccc738dda9_Name">
    <vt:lpwstr>Public</vt:lpwstr>
  </property>
  <property fmtid="{D5CDD505-2E9C-101B-9397-08002B2CF9AE}" pid="6" name="MSIP_Label_e7a9bba0-8317-414c-a336-adccc738dda9_SiteId">
    <vt:lpwstr>d6674c51-daa4-4142-8047-15a78bbe9306</vt:lpwstr>
  </property>
  <property fmtid="{D5CDD505-2E9C-101B-9397-08002B2CF9AE}" pid="7" name="MSIP_Label_e7a9bba0-8317-414c-a336-adccc738dda9_ActionId">
    <vt:lpwstr>96a5047c-7502-47b5-8693-341012f44ace</vt:lpwstr>
  </property>
  <property fmtid="{D5CDD505-2E9C-101B-9397-08002B2CF9AE}" pid="8" name="MSIP_Label_e7a9bba0-8317-414c-a336-adccc738dda9_ContentBits">
    <vt:lpwstr>1</vt:lpwstr>
  </property>
  <property fmtid="{D5CDD505-2E9C-101B-9397-08002B2CF9AE}" pid="9" name="ClassificationContentMarkingHeaderLocations">
    <vt:lpwstr>Dividend:8\Office Theme:3\1_Office Theme:8</vt:lpwstr>
  </property>
  <property fmtid="{D5CDD505-2E9C-101B-9397-08002B2CF9AE}" pid="10" name="ClassificationContentMarkingHeaderText">
    <vt:lpwstr>- Public -</vt:lpwstr>
  </property>
</Properties>
</file>