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0.xml" ContentType="application/inkml+xml"/>
  <Override PartName="/ppt/ink/ink11.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31" r:id="rId5"/>
    <p:sldId id="333" r:id="rId6"/>
    <p:sldId id="355" r:id="rId7"/>
    <p:sldId id="342" r:id="rId8"/>
    <p:sldId id="365" r:id="rId9"/>
    <p:sldId id="371" r:id="rId10"/>
    <p:sldId id="367" r:id="rId11"/>
    <p:sldId id="370" r:id="rId12"/>
    <p:sldId id="368" r:id="rId13"/>
    <p:sldId id="340" r:id="rId14"/>
    <p:sldId id="362" r:id="rId15"/>
    <p:sldId id="363" r:id="rId16"/>
    <p:sldId id="364" r:id="rId17"/>
    <p:sldId id="306" r:id="rId18"/>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5973BA-A638-4637-877C-D6E37A1ECB3E}">
          <p14:sldIdLst>
            <p14:sldId id="331"/>
            <p14:sldId id="333"/>
            <p14:sldId id="355"/>
            <p14:sldId id="342"/>
            <p14:sldId id="365"/>
            <p14:sldId id="371"/>
            <p14:sldId id="367"/>
            <p14:sldId id="370"/>
            <p14:sldId id="368"/>
            <p14:sldId id="340"/>
            <p14:sldId id="362"/>
            <p14:sldId id="363"/>
            <p14:sldId id="364"/>
            <p14:sldId id="3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E02A1C-F668-3967-5212-229E7CEA6B18}" name="Sharnjit Kaur Rai" initials="SR" userId="S::sharnjit.rai@hantsfire.gov.uk::db9d0682-5490-4e00-9a9a-900c89c067dc" providerId="AD"/>
  <p188:author id="{7F37AD37-4AA3-866C-F8D3-9C3A17124071}" name="Laurence White" initials="LW" userId="S::Laurence.White@HantsFire.gov.uk::2bf6ef0a-9406-4996-855a-cc9053c1c609" providerId="AD"/>
  <p188:author id="{F6504D77-3FE3-D5B9-791E-E51C07B88447}" name="Dawn Capp" initials="DC" userId="S::dawn.capp@hantsfire.gov.uk::b0c83a0b-429b-44c2-b543-0d948f4ac33b" providerId="AD"/>
  <p188:author id="{EA8A2278-8EE1-A6C2-3D9C-292E9B46B198}" name="Laura Cane-Andrews" initials="LC" userId="S::laura.cane-andrews@hantsfire.gov.uk::02b2dde4-1e3a-42b4-8932-aa5dd41b46ba" providerId="AD"/>
  <p188:author id="{1BF3DFA1-7C82-0ABB-B3B3-71D57D931BF8}" name="Laura Cane-Andrews" initials="LCA" userId="S::Laura.Cane-Andrews@hantsfire.gov.uk::02b2dde4-1e3a-42b4-8932-aa5dd41b46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an Haward" initials="DH" lastIdx="2" clrIdx="6">
    <p:extLst>
      <p:ext uri="{19B8F6BF-5375-455C-9EA6-DF929625EA0E}">
        <p15:presenceInfo xmlns:p15="http://schemas.microsoft.com/office/powerpoint/2012/main" userId="S::dean.haward@hantsfire.gov.uk::2adf7fe4-9056-4d68-853e-052a06a7f6bb" providerId="AD"/>
      </p:ext>
    </p:extLst>
  </p:cmAuthor>
  <p:cmAuthor id="1" name="Dawn Capp" initials="DC" lastIdx="51" clrIdx="0">
    <p:extLst>
      <p:ext uri="{19B8F6BF-5375-455C-9EA6-DF929625EA0E}">
        <p15:presenceInfo xmlns:p15="http://schemas.microsoft.com/office/powerpoint/2012/main" userId="S::dawn.capp@hantsfire.gov.uk::b0c83a0b-429b-44c2-b543-0d948f4ac33b" providerId="AD"/>
      </p:ext>
    </p:extLst>
  </p:cmAuthor>
  <p:cmAuthor id="8" name="Laurence White" initials="LW" lastIdx="37" clrIdx="7">
    <p:extLst>
      <p:ext uri="{19B8F6BF-5375-455C-9EA6-DF929625EA0E}">
        <p15:presenceInfo xmlns:p15="http://schemas.microsoft.com/office/powerpoint/2012/main" userId="S::Laurence.White@HantsFire.gov.uk::2bf6ef0a-9406-4996-855a-cc9053c1c609" providerId="AD"/>
      </p:ext>
    </p:extLst>
  </p:cmAuthor>
  <p:cmAuthor id="2" name="Justine Gray" initials="JG" lastIdx="35" clrIdx="1">
    <p:extLst>
      <p:ext uri="{19B8F6BF-5375-455C-9EA6-DF929625EA0E}">
        <p15:presenceInfo xmlns:p15="http://schemas.microsoft.com/office/powerpoint/2012/main" userId="S::justine.gray@hantsfire.gov.uk::df36573f-10e4-400b-93b2-8e2677d0b221" providerId="AD"/>
      </p:ext>
    </p:extLst>
  </p:cmAuthor>
  <p:cmAuthor id="9" name="Laura Cane-Andrews" initials="LCA" lastIdx="15" clrIdx="8">
    <p:extLst>
      <p:ext uri="{19B8F6BF-5375-455C-9EA6-DF929625EA0E}">
        <p15:presenceInfo xmlns:p15="http://schemas.microsoft.com/office/powerpoint/2012/main" userId="S::Laura.Cane-Andrews@hantsfire.gov.uk::02b2dde4-1e3a-42b4-8932-aa5dd41b46ba" providerId="AD"/>
      </p:ext>
    </p:extLst>
  </p:cmAuthor>
  <p:cmAuthor id="3" name="Alex Quick" initials="AQ" lastIdx="25" clrIdx="2">
    <p:extLst>
      <p:ext uri="{19B8F6BF-5375-455C-9EA6-DF929625EA0E}">
        <p15:presenceInfo xmlns:p15="http://schemas.microsoft.com/office/powerpoint/2012/main" userId="S-1-5-21-4271009441-3469804127-2507885820-61957" providerId="AD"/>
      </p:ext>
    </p:extLst>
  </p:cmAuthor>
  <p:cmAuthor id="10" name="Nicole Prema" initials="NP" lastIdx="2" clrIdx="9">
    <p:extLst>
      <p:ext uri="{19B8F6BF-5375-455C-9EA6-DF929625EA0E}">
        <p15:presenceInfo xmlns:p15="http://schemas.microsoft.com/office/powerpoint/2012/main" userId="S::nicole.prema@hantsfire.gov.uk::4e5d50d5-ec54-48a3-b837-8885bd1429b7" providerId="AD"/>
      </p:ext>
    </p:extLst>
  </p:cmAuthor>
  <p:cmAuthor id="4" name="Sharnjit Kaur Rai" initials="SR" lastIdx="5" clrIdx="3">
    <p:extLst>
      <p:ext uri="{19B8F6BF-5375-455C-9EA6-DF929625EA0E}">
        <p15:presenceInfo xmlns:p15="http://schemas.microsoft.com/office/powerpoint/2012/main" userId="S::sharnjit.rai@hantsfire.gov.uk::db9d0682-5490-4e00-9a9a-900c89c067dc" providerId="AD"/>
      </p:ext>
    </p:extLst>
  </p:cmAuthor>
  <p:cmAuthor id="5" name="Su Whitlock" initials="SW" lastIdx="3" clrIdx="4">
    <p:extLst>
      <p:ext uri="{19B8F6BF-5375-455C-9EA6-DF929625EA0E}">
        <p15:presenceInfo xmlns:p15="http://schemas.microsoft.com/office/powerpoint/2012/main" userId="S::su.whitlock@hantsfire.gov.uk::e8dfd9b7-a743-4eac-bbe9-3c915603932e" providerId="AD"/>
      </p:ext>
    </p:extLst>
  </p:cmAuthor>
  <p:cmAuthor id="6" name="Alex Quick" initials="AQ [2]" lastIdx="52" clrIdx="5">
    <p:extLst>
      <p:ext uri="{19B8F6BF-5375-455C-9EA6-DF929625EA0E}">
        <p15:presenceInfo xmlns:p15="http://schemas.microsoft.com/office/powerpoint/2012/main" userId="S::Alex.Quick@HantsFire.gov.uk::50b2ef8f-11f1-488b-bc12-57f5ebe714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CFD5EA"/>
    <a:srgbClr val="E9EBF5"/>
    <a:srgbClr val="55FF00"/>
    <a:srgbClr val="FF73DF"/>
    <a:srgbClr val="FF8F8F"/>
    <a:srgbClr val="FF0000"/>
    <a:srgbClr val="FFC1C1"/>
    <a:srgbClr val="37FF91"/>
    <a:srgbClr val="005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1DA5C-C451-4AC1-A186-1202D04F62BF}" v="1" dt="2024-04-23T14:53:31.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05.212"/>
    </inkml:context>
    <inkml:brush xml:id="br0">
      <inkml:brushProperty name="width" value="0.05" units="cm"/>
      <inkml:brushProperty name="height" value="0.05" units="cm"/>
    </inkml:brush>
  </inkml:definitions>
  <inkml:trace contextRef="#ctx0" brushRef="#br0">1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2T09:56:33.672"/>
    </inkml:context>
    <inkml:brush xml:id="br0">
      <inkml:brushProperty name="width" value="0.05" units="cm"/>
      <inkml:brushProperty name="height" value="0.05" units="cm"/>
    </inkml:brush>
  </inkml:definitions>
  <inkml:trace contextRef="#ctx0" brushRef="#br0">0 58 19807 0 0,'17'-36'1760'0'0,"-8"22"-1408"0"0,-1 7-280 0 0,-8 20-2536 0 0,4 10-2863 0 0,-4 6-881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2T09:56:34.925"/>
    </inkml:context>
    <inkml:brush xml:id="br0">
      <inkml:brushProperty name="width" value="0.05" units="cm"/>
      <inkml:brushProperty name="height" value="0.05" units="cm"/>
    </inkml:brush>
  </inkml:definitions>
  <inkml:trace contextRef="#ctx0" brushRef="#br0">1 8 3248 0 0,'0'0'152'0'0,"7"-3"-64"0"0,10-1 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06.186"/>
    </inkml:context>
    <inkml:brush xml:id="br0">
      <inkml:brushProperty name="width" value="0.05" units="cm"/>
      <inkml:brushProperty name="height" value="0.05" units="cm"/>
    </inkml:brush>
  </inkml:definitions>
  <inkml:trace contextRef="#ctx0" brushRef="#br0">0 16 24575,'0'-6'0,"7"-3"0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08.621"/>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09.448"/>
    </inkml:context>
    <inkml:brush xml:id="br0">
      <inkml:brushProperty name="width" value="0.05" units="cm"/>
      <inkml:brushProperty name="height" value="0.05" units="cm"/>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14.469"/>
    </inkml:context>
    <inkml:brush xml:id="br0">
      <inkml:brushProperty name="width" value="0.05" units="cm"/>
      <inkml:brushProperty name="height" value="0.05" units="cm"/>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15.210"/>
    </inkml:context>
    <inkml:brush xml:id="br0">
      <inkml:brushProperty name="width" value="0.05" units="cm"/>
      <inkml:brushProperty name="height" value="0.05" units="cm"/>
    </inkml:brush>
  </inkml:definitions>
  <inkml:trace contextRef="#ctx0" brushRef="#br0">1 0 24575,'6'7'0,"3"8"0,-1 8 0,5 0 0,0-4-8191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15.557"/>
    </inkml:context>
    <inkml:brush xml:id="br0">
      <inkml:brushProperty name="width" value="0.05" units="cm"/>
      <inkml:brushProperty name="height" value="0.0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16.703"/>
    </inkml:context>
    <inkml:brush xml:id="br0">
      <inkml:brushProperty name="width" value="0.05" units="cm"/>
      <inkml:brushProperty name="height" value="0.05" units="cm"/>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20T12:26:31.919"/>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58760" cy="1289350"/>
          </a:xfrm>
          <a:prstGeom prst="rect">
            <a:avLst/>
          </a:prstGeom>
        </p:spPr>
        <p:txBody>
          <a:bodyPr vert="horz" lIns="176049" tIns="88025" rIns="176049" bIns="88025" rtlCol="0"/>
          <a:lstStyle>
            <a:lvl1pPr algn="l">
              <a:defRPr sz="2300"/>
            </a:lvl1pPr>
          </a:lstStyle>
          <a:p>
            <a:endParaRPr lang="en-GB"/>
          </a:p>
        </p:txBody>
      </p:sp>
      <p:sp>
        <p:nvSpPr>
          <p:cNvPr id="3" name="Date Placeholder 2"/>
          <p:cNvSpPr>
            <a:spLocks noGrp="1"/>
          </p:cNvSpPr>
          <p:nvPr>
            <p:ph type="dt" idx="1"/>
          </p:nvPr>
        </p:nvSpPr>
        <p:spPr>
          <a:xfrm>
            <a:off x="8051296" y="0"/>
            <a:ext cx="6158760" cy="1289350"/>
          </a:xfrm>
          <a:prstGeom prst="rect">
            <a:avLst/>
          </a:prstGeom>
        </p:spPr>
        <p:txBody>
          <a:bodyPr vert="horz" lIns="176049" tIns="88025" rIns="176049" bIns="88025" rtlCol="0"/>
          <a:lstStyle>
            <a:lvl1pPr algn="r">
              <a:defRPr sz="2300"/>
            </a:lvl1pPr>
          </a:lstStyle>
          <a:p>
            <a:fld id="{9C0BE5E0-4C06-4E34-BF53-228E7DA90146}" type="datetimeFigureOut">
              <a:rPr lang="en-GB" smtClean="0"/>
              <a:t>23/04/2024</a:t>
            </a:fld>
            <a:endParaRPr lang="en-GB"/>
          </a:p>
        </p:txBody>
      </p:sp>
      <p:sp>
        <p:nvSpPr>
          <p:cNvPr id="4" name="Slide Image Placeholder 3"/>
          <p:cNvSpPr>
            <a:spLocks noGrp="1" noRot="1" noChangeAspect="1"/>
          </p:cNvSpPr>
          <p:nvPr>
            <p:ph type="sldImg" idx="2"/>
          </p:nvPr>
        </p:nvSpPr>
        <p:spPr>
          <a:xfrm>
            <a:off x="-593725" y="3206750"/>
            <a:ext cx="15400338" cy="8662988"/>
          </a:xfrm>
          <a:prstGeom prst="rect">
            <a:avLst/>
          </a:prstGeom>
          <a:noFill/>
          <a:ln w="12700">
            <a:solidFill>
              <a:prstClr val="black"/>
            </a:solidFill>
          </a:ln>
        </p:spPr>
        <p:txBody>
          <a:bodyPr vert="horz" lIns="176049" tIns="88025" rIns="176049" bIns="88025" rtlCol="0" anchor="ctr"/>
          <a:lstStyle/>
          <a:p>
            <a:endParaRPr lang="en-GB"/>
          </a:p>
        </p:txBody>
      </p:sp>
      <p:sp>
        <p:nvSpPr>
          <p:cNvPr id="5" name="Notes Placeholder 4"/>
          <p:cNvSpPr>
            <a:spLocks noGrp="1"/>
          </p:cNvSpPr>
          <p:nvPr>
            <p:ph type="body" sz="quarter" idx="3"/>
          </p:nvPr>
        </p:nvSpPr>
        <p:spPr>
          <a:xfrm>
            <a:off x="1421253" y="12352785"/>
            <a:ext cx="11370017" cy="10106819"/>
          </a:xfrm>
          <a:prstGeom prst="rect">
            <a:avLst/>
          </a:prstGeom>
        </p:spPr>
        <p:txBody>
          <a:bodyPr vert="horz" lIns="176049" tIns="88025" rIns="176049" bIns="880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24378776"/>
            <a:ext cx="6158760" cy="1289346"/>
          </a:xfrm>
          <a:prstGeom prst="rect">
            <a:avLst/>
          </a:prstGeom>
        </p:spPr>
        <p:txBody>
          <a:bodyPr vert="horz" lIns="176049" tIns="88025" rIns="176049" bIns="88025" rtlCol="0" anchor="b"/>
          <a:lstStyle>
            <a:lvl1pPr algn="l">
              <a:defRPr sz="2300"/>
            </a:lvl1pPr>
          </a:lstStyle>
          <a:p>
            <a:endParaRPr lang="en-GB"/>
          </a:p>
        </p:txBody>
      </p:sp>
      <p:sp>
        <p:nvSpPr>
          <p:cNvPr id="7" name="Slide Number Placeholder 6"/>
          <p:cNvSpPr>
            <a:spLocks noGrp="1"/>
          </p:cNvSpPr>
          <p:nvPr>
            <p:ph type="sldNum" sz="quarter" idx="5"/>
          </p:nvPr>
        </p:nvSpPr>
        <p:spPr>
          <a:xfrm>
            <a:off x="8051296" y="24378776"/>
            <a:ext cx="6158760" cy="1289346"/>
          </a:xfrm>
          <a:prstGeom prst="rect">
            <a:avLst/>
          </a:prstGeom>
        </p:spPr>
        <p:txBody>
          <a:bodyPr vert="horz" lIns="176049" tIns="88025" rIns="176049" bIns="88025" rtlCol="0" anchor="b"/>
          <a:lstStyle>
            <a:lvl1pPr algn="r">
              <a:defRPr sz="2300"/>
            </a:lvl1pPr>
          </a:lstStyle>
          <a:p>
            <a:fld id="{B0CC3E2E-7D21-4B36-BD65-31A8D577F933}" type="slidenum">
              <a:rPr lang="en-GB" smtClean="0"/>
              <a:t>‹#›</a:t>
            </a:fld>
            <a:endParaRPr lang="en-GB"/>
          </a:p>
        </p:txBody>
      </p:sp>
    </p:spTree>
    <p:extLst>
      <p:ext uri="{BB962C8B-B14F-4D97-AF65-F5344CB8AC3E}">
        <p14:creationId xmlns:p14="http://schemas.microsoft.com/office/powerpoint/2010/main" val="21185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CC3E2E-7D21-4B36-BD65-31A8D577F933}" type="slidenum">
              <a:rPr lang="en-GB" smtClean="0"/>
              <a:t>1</a:t>
            </a:fld>
            <a:endParaRPr lang="en-GB"/>
          </a:p>
        </p:txBody>
      </p:sp>
    </p:spTree>
    <p:extLst>
      <p:ext uri="{BB962C8B-B14F-4D97-AF65-F5344CB8AC3E}">
        <p14:creationId xmlns:p14="http://schemas.microsoft.com/office/powerpoint/2010/main" val="235800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10</a:t>
            </a:fld>
            <a:endParaRPr lang="en-GB"/>
          </a:p>
        </p:txBody>
      </p:sp>
    </p:spTree>
    <p:extLst>
      <p:ext uri="{BB962C8B-B14F-4D97-AF65-F5344CB8AC3E}">
        <p14:creationId xmlns:p14="http://schemas.microsoft.com/office/powerpoint/2010/main" val="77286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11</a:t>
            </a:fld>
            <a:endParaRPr lang="en-GB"/>
          </a:p>
        </p:txBody>
      </p:sp>
    </p:spTree>
    <p:extLst>
      <p:ext uri="{BB962C8B-B14F-4D97-AF65-F5344CB8AC3E}">
        <p14:creationId xmlns:p14="http://schemas.microsoft.com/office/powerpoint/2010/main" val="356503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12</a:t>
            </a:fld>
            <a:endParaRPr lang="en-GB"/>
          </a:p>
        </p:txBody>
      </p:sp>
    </p:spTree>
    <p:extLst>
      <p:ext uri="{BB962C8B-B14F-4D97-AF65-F5344CB8AC3E}">
        <p14:creationId xmlns:p14="http://schemas.microsoft.com/office/powerpoint/2010/main" val="56946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13</a:t>
            </a:fld>
            <a:endParaRPr lang="en-GB"/>
          </a:p>
        </p:txBody>
      </p:sp>
    </p:spTree>
    <p:extLst>
      <p:ext uri="{BB962C8B-B14F-4D97-AF65-F5344CB8AC3E}">
        <p14:creationId xmlns:p14="http://schemas.microsoft.com/office/powerpoint/2010/main" val="2412783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F32660-EA8B-E74C-828F-3A82C8E1FDFE}" type="slidenum">
              <a:rPr lang="en-US" smtClean="0"/>
              <a:t>14</a:t>
            </a:fld>
            <a:endParaRPr lang="en-US"/>
          </a:p>
        </p:txBody>
      </p:sp>
    </p:spTree>
    <p:extLst>
      <p:ext uri="{BB962C8B-B14F-4D97-AF65-F5344CB8AC3E}">
        <p14:creationId xmlns:p14="http://schemas.microsoft.com/office/powerpoint/2010/main" val="11235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2</a:t>
            </a:fld>
            <a:endParaRPr lang="en-GB"/>
          </a:p>
        </p:txBody>
      </p:sp>
    </p:spTree>
    <p:extLst>
      <p:ext uri="{BB962C8B-B14F-4D97-AF65-F5344CB8AC3E}">
        <p14:creationId xmlns:p14="http://schemas.microsoft.com/office/powerpoint/2010/main" val="296297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3</a:t>
            </a:fld>
            <a:endParaRPr lang="en-GB"/>
          </a:p>
        </p:txBody>
      </p:sp>
    </p:spTree>
    <p:extLst>
      <p:ext uri="{BB962C8B-B14F-4D97-AF65-F5344CB8AC3E}">
        <p14:creationId xmlns:p14="http://schemas.microsoft.com/office/powerpoint/2010/main" val="181746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4</a:t>
            </a:fld>
            <a:endParaRPr lang="en-GB"/>
          </a:p>
        </p:txBody>
      </p:sp>
    </p:spTree>
    <p:extLst>
      <p:ext uri="{BB962C8B-B14F-4D97-AF65-F5344CB8AC3E}">
        <p14:creationId xmlns:p14="http://schemas.microsoft.com/office/powerpoint/2010/main" val="192149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5</a:t>
            </a:fld>
            <a:endParaRPr lang="en-GB"/>
          </a:p>
        </p:txBody>
      </p:sp>
    </p:spTree>
    <p:extLst>
      <p:ext uri="{BB962C8B-B14F-4D97-AF65-F5344CB8AC3E}">
        <p14:creationId xmlns:p14="http://schemas.microsoft.com/office/powerpoint/2010/main" val="369631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CC3E2E-7D21-4B36-BD65-31A8D577F933}" type="slidenum">
              <a:rPr lang="en-GB" smtClean="0"/>
              <a:t>6</a:t>
            </a:fld>
            <a:endParaRPr lang="en-GB"/>
          </a:p>
        </p:txBody>
      </p:sp>
    </p:spTree>
    <p:extLst>
      <p:ext uri="{BB962C8B-B14F-4D97-AF65-F5344CB8AC3E}">
        <p14:creationId xmlns:p14="http://schemas.microsoft.com/office/powerpoint/2010/main" val="310281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7</a:t>
            </a:fld>
            <a:endParaRPr lang="en-GB"/>
          </a:p>
        </p:txBody>
      </p:sp>
    </p:spTree>
    <p:extLst>
      <p:ext uri="{BB962C8B-B14F-4D97-AF65-F5344CB8AC3E}">
        <p14:creationId xmlns:p14="http://schemas.microsoft.com/office/powerpoint/2010/main" val="324912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8</a:t>
            </a:fld>
            <a:endParaRPr lang="en-GB"/>
          </a:p>
        </p:txBody>
      </p:sp>
    </p:spTree>
    <p:extLst>
      <p:ext uri="{BB962C8B-B14F-4D97-AF65-F5344CB8AC3E}">
        <p14:creationId xmlns:p14="http://schemas.microsoft.com/office/powerpoint/2010/main" val="217601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a:cs typeface="Calibri"/>
            </a:endParaRPr>
          </a:p>
        </p:txBody>
      </p:sp>
      <p:sp>
        <p:nvSpPr>
          <p:cNvPr id="4" name="Slide Number Placeholder 3"/>
          <p:cNvSpPr>
            <a:spLocks noGrp="1"/>
          </p:cNvSpPr>
          <p:nvPr>
            <p:ph type="sldNum" sz="quarter" idx="5"/>
          </p:nvPr>
        </p:nvSpPr>
        <p:spPr/>
        <p:txBody>
          <a:bodyPr/>
          <a:lstStyle/>
          <a:p>
            <a:fld id="{B0CC3E2E-7D21-4B36-BD65-31A8D577F933}" type="slidenum">
              <a:rPr lang="en-GB" smtClean="0"/>
              <a:t>9</a:t>
            </a:fld>
            <a:endParaRPr lang="en-GB"/>
          </a:p>
        </p:txBody>
      </p:sp>
    </p:spTree>
    <p:extLst>
      <p:ext uri="{BB962C8B-B14F-4D97-AF65-F5344CB8AC3E}">
        <p14:creationId xmlns:p14="http://schemas.microsoft.com/office/powerpoint/2010/main" val="30329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8842-A8FE-40AE-82E6-2B0AE38DED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6567CD-F972-4948-BD34-3C904FAFC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205EC5-A5F9-460C-B957-91E854581B34}"/>
              </a:ext>
            </a:extLst>
          </p:cNvPr>
          <p:cNvSpPr>
            <a:spLocks noGrp="1"/>
          </p:cNvSpPr>
          <p:nvPr>
            <p:ph type="dt" sz="half" idx="10"/>
          </p:nvPr>
        </p:nvSpPr>
        <p:spPr/>
        <p:txBody>
          <a:bodyPr/>
          <a:lstStyle/>
          <a:p>
            <a:fld id="{9B2F6015-9C3B-4B00-ACE4-B097FD5F851E}" type="datetime1">
              <a:rPr lang="en-GB" smtClean="0"/>
              <a:t>23/04/2024</a:t>
            </a:fld>
            <a:endParaRPr lang="en-GB"/>
          </a:p>
        </p:txBody>
      </p:sp>
      <p:sp>
        <p:nvSpPr>
          <p:cNvPr id="5" name="Footer Placeholder 4">
            <a:extLst>
              <a:ext uri="{FF2B5EF4-FFF2-40B4-BE49-F238E27FC236}">
                <a16:creationId xmlns:a16="http://schemas.microsoft.com/office/drawing/2014/main" id="{7C6ECFD4-884F-4EFA-A724-AEB2014404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3F53DB-535D-4951-9D5D-1D978701E011}"/>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261472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3CEA-3991-41EE-8710-50232420D5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42E18-B8CF-4F76-87A2-4C5C48FBD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E5778-16D4-4267-A53E-3531F595C239}"/>
              </a:ext>
            </a:extLst>
          </p:cNvPr>
          <p:cNvSpPr>
            <a:spLocks noGrp="1"/>
          </p:cNvSpPr>
          <p:nvPr>
            <p:ph type="dt" sz="half" idx="10"/>
          </p:nvPr>
        </p:nvSpPr>
        <p:spPr/>
        <p:txBody>
          <a:bodyPr/>
          <a:lstStyle/>
          <a:p>
            <a:fld id="{23B250D3-7DA9-4526-A8CD-870566D6C5B3}" type="datetime1">
              <a:rPr lang="en-GB" smtClean="0"/>
              <a:t>23/04/2024</a:t>
            </a:fld>
            <a:endParaRPr lang="en-GB"/>
          </a:p>
        </p:txBody>
      </p:sp>
      <p:sp>
        <p:nvSpPr>
          <p:cNvPr id="5" name="Footer Placeholder 4">
            <a:extLst>
              <a:ext uri="{FF2B5EF4-FFF2-40B4-BE49-F238E27FC236}">
                <a16:creationId xmlns:a16="http://schemas.microsoft.com/office/drawing/2014/main" id="{30510F88-D8C6-48EF-8E6F-5E7F689070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CF514-E55D-48B8-8C7E-2D23ACEB2A0A}"/>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310535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85CA1-8A55-4A0F-8A9A-EB04AD5A0B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B000C-B145-40A0-9C91-33A7327BD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FEB8B5-DFA3-41AD-B397-AC17DEC14F8C}"/>
              </a:ext>
            </a:extLst>
          </p:cNvPr>
          <p:cNvSpPr>
            <a:spLocks noGrp="1"/>
          </p:cNvSpPr>
          <p:nvPr>
            <p:ph type="dt" sz="half" idx="10"/>
          </p:nvPr>
        </p:nvSpPr>
        <p:spPr/>
        <p:txBody>
          <a:bodyPr/>
          <a:lstStyle/>
          <a:p>
            <a:fld id="{BAB228EB-F738-4162-B496-7056CC5D2ECF}" type="datetime1">
              <a:rPr lang="en-GB" smtClean="0"/>
              <a:t>23/04/2024</a:t>
            </a:fld>
            <a:endParaRPr lang="en-GB"/>
          </a:p>
        </p:txBody>
      </p:sp>
      <p:sp>
        <p:nvSpPr>
          <p:cNvPr id="5" name="Footer Placeholder 4">
            <a:extLst>
              <a:ext uri="{FF2B5EF4-FFF2-40B4-BE49-F238E27FC236}">
                <a16:creationId xmlns:a16="http://schemas.microsoft.com/office/drawing/2014/main" id="{4433632C-0433-42EA-9C5A-F8958BBBD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0280B-9896-4AA6-8917-7B5769866E72}"/>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316479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AAC2-BBC5-40B1-97F6-D76FA02D7D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089C-65D3-4D95-B143-09957931F9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78B650-56A5-472F-80B7-D32A774D6B55}"/>
              </a:ext>
            </a:extLst>
          </p:cNvPr>
          <p:cNvSpPr>
            <a:spLocks noGrp="1"/>
          </p:cNvSpPr>
          <p:nvPr>
            <p:ph type="dt" sz="half" idx="10"/>
          </p:nvPr>
        </p:nvSpPr>
        <p:spPr/>
        <p:txBody>
          <a:bodyPr/>
          <a:lstStyle/>
          <a:p>
            <a:fld id="{0B27217B-0E82-45B7-8AAA-6B03F685B53B}" type="datetime1">
              <a:rPr lang="en-GB" smtClean="0"/>
              <a:t>23/04/2024</a:t>
            </a:fld>
            <a:endParaRPr lang="en-GB"/>
          </a:p>
        </p:txBody>
      </p:sp>
      <p:sp>
        <p:nvSpPr>
          <p:cNvPr id="5" name="Footer Placeholder 4">
            <a:extLst>
              <a:ext uri="{FF2B5EF4-FFF2-40B4-BE49-F238E27FC236}">
                <a16:creationId xmlns:a16="http://schemas.microsoft.com/office/drawing/2014/main" id="{AD24BCE2-A13E-470F-847B-24900DDE27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53651-A126-4992-9AB7-3F006D486CDC}"/>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350909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0069-F249-4A65-BBF4-41C303E33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85C385-FE69-4AAF-BD97-A1C8AE887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DA428-4CF7-4F7B-BF9E-88751F1469F5}"/>
              </a:ext>
            </a:extLst>
          </p:cNvPr>
          <p:cNvSpPr>
            <a:spLocks noGrp="1"/>
          </p:cNvSpPr>
          <p:nvPr>
            <p:ph type="dt" sz="half" idx="10"/>
          </p:nvPr>
        </p:nvSpPr>
        <p:spPr/>
        <p:txBody>
          <a:bodyPr/>
          <a:lstStyle/>
          <a:p>
            <a:fld id="{2BDA82B2-2F85-4103-B48B-7116AB3710F7}" type="datetime1">
              <a:rPr lang="en-GB" smtClean="0"/>
              <a:t>23/04/2024</a:t>
            </a:fld>
            <a:endParaRPr lang="en-GB"/>
          </a:p>
        </p:txBody>
      </p:sp>
      <p:sp>
        <p:nvSpPr>
          <p:cNvPr id="5" name="Footer Placeholder 4">
            <a:extLst>
              <a:ext uri="{FF2B5EF4-FFF2-40B4-BE49-F238E27FC236}">
                <a16:creationId xmlns:a16="http://schemas.microsoft.com/office/drawing/2014/main" id="{9172D1B5-9C52-44E0-AAC5-4A7EDC2CD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21FF73-C294-4CD3-B96A-BF23E28A0D4E}"/>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186667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46F3-914C-4C10-A89D-92659C2611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4907F5-8BD2-45C8-AB8A-2BE82B27F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D6BECD-527A-4585-A9E6-8519630790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E96D8B-4B88-4A4C-8ABD-0E898D28DC98}"/>
              </a:ext>
            </a:extLst>
          </p:cNvPr>
          <p:cNvSpPr>
            <a:spLocks noGrp="1"/>
          </p:cNvSpPr>
          <p:nvPr>
            <p:ph type="dt" sz="half" idx="10"/>
          </p:nvPr>
        </p:nvSpPr>
        <p:spPr/>
        <p:txBody>
          <a:bodyPr/>
          <a:lstStyle/>
          <a:p>
            <a:fld id="{1AF29229-EBB3-4528-AD70-217DCB4A02B3}" type="datetime1">
              <a:rPr lang="en-GB" smtClean="0"/>
              <a:t>23/04/2024</a:t>
            </a:fld>
            <a:endParaRPr lang="en-GB"/>
          </a:p>
        </p:txBody>
      </p:sp>
      <p:sp>
        <p:nvSpPr>
          <p:cNvPr id="6" name="Footer Placeholder 5">
            <a:extLst>
              <a:ext uri="{FF2B5EF4-FFF2-40B4-BE49-F238E27FC236}">
                <a16:creationId xmlns:a16="http://schemas.microsoft.com/office/drawing/2014/main" id="{766972C4-BD5B-486D-BDA8-ABCA798B2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5B445-85A6-4107-A47E-89C4D0C190E0}"/>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18357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1BE3-35D8-413A-80B2-6BB790FD29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191923-7DFC-40FA-9700-AED14B8645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A82A60-5569-4AB8-ADE9-9C8C4AE782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33CF94-C3A1-47F6-9EA0-6907DE11C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BA135-21BB-41C3-ABD1-97EC1AE236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63D65D-6E8C-4EC6-9249-BFBC1E7DF17F}"/>
              </a:ext>
            </a:extLst>
          </p:cNvPr>
          <p:cNvSpPr>
            <a:spLocks noGrp="1"/>
          </p:cNvSpPr>
          <p:nvPr>
            <p:ph type="dt" sz="half" idx="10"/>
          </p:nvPr>
        </p:nvSpPr>
        <p:spPr/>
        <p:txBody>
          <a:bodyPr/>
          <a:lstStyle/>
          <a:p>
            <a:fld id="{7AF7FC38-5C05-4374-931E-8AFC13651C09}" type="datetime1">
              <a:rPr lang="en-GB" smtClean="0"/>
              <a:t>23/04/2024</a:t>
            </a:fld>
            <a:endParaRPr lang="en-GB"/>
          </a:p>
        </p:txBody>
      </p:sp>
      <p:sp>
        <p:nvSpPr>
          <p:cNvPr id="8" name="Footer Placeholder 7">
            <a:extLst>
              <a:ext uri="{FF2B5EF4-FFF2-40B4-BE49-F238E27FC236}">
                <a16:creationId xmlns:a16="http://schemas.microsoft.com/office/drawing/2014/main" id="{CB10D336-9075-4994-A61C-9744D4CAEC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865DD5-70D7-4B79-B1E5-4C9318AC285D}"/>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127550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57D8-BE2D-469F-8419-70CC60053E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548FDA9-885D-42BA-A3B3-993490A6623B}"/>
              </a:ext>
            </a:extLst>
          </p:cNvPr>
          <p:cNvSpPr>
            <a:spLocks noGrp="1"/>
          </p:cNvSpPr>
          <p:nvPr>
            <p:ph type="dt" sz="half" idx="10"/>
          </p:nvPr>
        </p:nvSpPr>
        <p:spPr/>
        <p:txBody>
          <a:bodyPr/>
          <a:lstStyle/>
          <a:p>
            <a:fld id="{D8623EDB-3643-4BD3-9FAD-7751F7424DEC}" type="datetime1">
              <a:rPr lang="en-GB" smtClean="0"/>
              <a:t>23/04/2024</a:t>
            </a:fld>
            <a:endParaRPr lang="en-GB"/>
          </a:p>
        </p:txBody>
      </p:sp>
      <p:sp>
        <p:nvSpPr>
          <p:cNvPr id="4" name="Footer Placeholder 3">
            <a:extLst>
              <a:ext uri="{FF2B5EF4-FFF2-40B4-BE49-F238E27FC236}">
                <a16:creationId xmlns:a16="http://schemas.microsoft.com/office/drawing/2014/main" id="{43AE31A2-9311-40C6-BDE3-F0DE304348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FAD8A8-B829-419C-B616-2090416070E5}"/>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313329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B27208-3763-40DE-A60C-D2CDE7DA37CF}"/>
              </a:ext>
            </a:extLst>
          </p:cNvPr>
          <p:cNvSpPr>
            <a:spLocks noGrp="1"/>
          </p:cNvSpPr>
          <p:nvPr>
            <p:ph type="dt" sz="half" idx="10"/>
          </p:nvPr>
        </p:nvSpPr>
        <p:spPr/>
        <p:txBody>
          <a:bodyPr/>
          <a:lstStyle/>
          <a:p>
            <a:fld id="{EF62C39E-AE3A-4929-8751-947A47CFFFCE}" type="datetime1">
              <a:rPr lang="en-GB" smtClean="0"/>
              <a:t>23/04/2024</a:t>
            </a:fld>
            <a:endParaRPr lang="en-GB"/>
          </a:p>
        </p:txBody>
      </p:sp>
      <p:sp>
        <p:nvSpPr>
          <p:cNvPr id="3" name="Footer Placeholder 2">
            <a:extLst>
              <a:ext uri="{FF2B5EF4-FFF2-40B4-BE49-F238E27FC236}">
                <a16:creationId xmlns:a16="http://schemas.microsoft.com/office/drawing/2014/main" id="{56F99C03-C0D0-4C6A-ABC6-B3136E5B5C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09C015-C291-4AC3-A5B4-22F56B09E40A}"/>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375734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35D9-8E59-4698-A6FA-34FA1D5767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F529B9-DCC4-4320-A9A6-592799831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678C87-857B-40D1-A8AD-2DE0FE308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67F25-5D92-4F02-865B-CE3173F12442}"/>
              </a:ext>
            </a:extLst>
          </p:cNvPr>
          <p:cNvSpPr>
            <a:spLocks noGrp="1"/>
          </p:cNvSpPr>
          <p:nvPr>
            <p:ph type="dt" sz="half" idx="10"/>
          </p:nvPr>
        </p:nvSpPr>
        <p:spPr/>
        <p:txBody>
          <a:bodyPr/>
          <a:lstStyle/>
          <a:p>
            <a:fld id="{6F9AF65F-1913-4AA7-A093-90F380AF5C17}" type="datetime1">
              <a:rPr lang="en-GB" smtClean="0"/>
              <a:t>23/04/2024</a:t>
            </a:fld>
            <a:endParaRPr lang="en-GB"/>
          </a:p>
        </p:txBody>
      </p:sp>
      <p:sp>
        <p:nvSpPr>
          <p:cNvPr id="6" name="Footer Placeholder 5">
            <a:extLst>
              <a:ext uri="{FF2B5EF4-FFF2-40B4-BE49-F238E27FC236}">
                <a16:creationId xmlns:a16="http://schemas.microsoft.com/office/drawing/2014/main" id="{6F443DF6-FF5E-4242-AC1D-5E5EB0BE89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ADA177-7D0C-4C48-B0A7-3FB3E0185551}"/>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75850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8BA7C-CE32-4489-BA11-77AA3C8D0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10E277-CBCA-4C15-BD02-FEAE1A837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FA8ABF-36BC-42CE-AA78-8A86C837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FFA21-E4A3-4BA3-80DE-D7BC534F9E93}"/>
              </a:ext>
            </a:extLst>
          </p:cNvPr>
          <p:cNvSpPr>
            <a:spLocks noGrp="1"/>
          </p:cNvSpPr>
          <p:nvPr>
            <p:ph type="dt" sz="half" idx="10"/>
          </p:nvPr>
        </p:nvSpPr>
        <p:spPr/>
        <p:txBody>
          <a:bodyPr/>
          <a:lstStyle/>
          <a:p>
            <a:fld id="{D4AE9121-8E11-45C9-981A-DD2CC4DEE363}" type="datetime1">
              <a:rPr lang="en-GB" smtClean="0"/>
              <a:t>23/04/2024</a:t>
            </a:fld>
            <a:endParaRPr lang="en-GB"/>
          </a:p>
        </p:txBody>
      </p:sp>
      <p:sp>
        <p:nvSpPr>
          <p:cNvPr id="6" name="Footer Placeholder 5">
            <a:extLst>
              <a:ext uri="{FF2B5EF4-FFF2-40B4-BE49-F238E27FC236}">
                <a16:creationId xmlns:a16="http://schemas.microsoft.com/office/drawing/2014/main" id="{9BBA67BD-FDAC-449A-9088-C67B3FDAEC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A89880-2F43-4FF4-9EF6-D2A6FDBC44A6}"/>
              </a:ext>
            </a:extLst>
          </p:cNvPr>
          <p:cNvSpPr>
            <a:spLocks noGrp="1"/>
          </p:cNvSpPr>
          <p:nvPr>
            <p:ph type="sldNum" sz="quarter" idx="12"/>
          </p:nvPr>
        </p:nvSpPr>
        <p:spPr/>
        <p:txBody>
          <a:bodyPr/>
          <a:lstStyle/>
          <a:p>
            <a:fld id="{E74FDF6B-1ABA-4884-ABE2-34DF926DB6D6}" type="slidenum">
              <a:rPr lang="en-GB" smtClean="0"/>
              <a:t>‹#›</a:t>
            </a:fld>
            <a:endParaRPr lang="en-GB"/>
          </a:p>
        </p:txBody>
      </p:sp>
    </p:spTree>
    <p:extLst>
      <p:ext uri="{BB962C8B-B14F-4D97-AF65-F5344CB8AC3E}">
        <p14:creationId xmlns:p14="http://schemas.microsoft.com/office/powerpoint/2010/main" val="62220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AF0F1-3BFD-4B90-9A7C-1A5F64B333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F8F544-384F-4D65-96BE-7E49AF9D9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BDC213-AB9B-4B26-BDD1-7DC2A8342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BC45F-C4E4-48B1-ABC0-DC9F3F30E6A7}" type="datetime1">
              <a:rPr lang="en-GB" smtClean="0"/>
              <a:t>23/04/2024</a:t>
            </a:fld>
            <a:endParaRPr lang="en-GB"/>
          </a:p>
        </p:txBody>
      </p:sp>
      <p:sp>
        <p:nvSpPr>
          <p:cNvPr id="5" name="Footer Placeholder 4">
            <a:extLst>
              <a:ext uri="{FF2B5EF4-FFF2-40B4-BE49-F238E27FC236}">
                <a16:creationId xmlns:a16="http://schemas.microsoft.com/office/drawing/2014/main" id="{922074E7-5D81-4BC0-89B6-87F48C428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512AC0-A5FC-4599-AEAF-8E63F3332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FDF6B-1ABA-4884-ABE2-34DF926DB6D6}" type="slidenum">
              <a:rPr lang="en-GB" smtClean="0"/>
              <a:t>‹#›</a:t>
            </a:fld>
            <a:endParaRPr lang="en-GB"/>
          </a:p>
        </p:txBody>
      </p:sp>
      <p:sp>
        <p:nvSpPr>
          <p:cNvPr id="8" name="TextBox 7">
            <a:extLst>
              <a:ext uri="{FF2B5EF4-FFF2-40B4-BE49-F238E27FC236}">
                <a16:creationId xmlns:a16="http://schemas.microsoft.com/office/drawing/2014/main" id="{7E3B80EA-BE05-9333-F081-3179E848909A}"/>
              </a:ext>
            </a:extLst>
          </p:cNvPr>
          <p:cNvSpPr txBox="1"/>
          <p:nvPr userDrawn="1">
            <p:extLst>
              <p:ext uri="{1162E1C5-73C7-4A58-AE30-91384D911F3F}">
                <p184:classification xmlns:p184="http://schemas.microsoft.com/office/powerpoint/2018/4/main" val="hdr"/>
              </p:ext>
            </p:extLst>
          </p:nvPr>
        </p:nvSpPr>
        <p:spPr>
          <a:xfrm>
            <a:off x="5828475" y="63500"/>
            <a:ext cx="5699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Public -</a:t>
            </a:r>
          </a:p>
        </p:txBody>
      </p:sp>
    </p:spTree>
    <p:extLst>
      <p:ext uri="{BB962C8B-B14F-4D97-AF65-F5344CB8AC3E}">
        <p14:creationId xmlns:p14="http://schemas.microsoft.com/office/powerpoint/2010/main" val="97459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hantsfire.gov.uk/safety/home-safe-home/safe-and-well/safe-well-visit-referra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customXml" Target="../ink/ink7.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customXml" Target="../ink/ink6.xml"/><Relationship Id="rId5" Type="http://schemas.openxmlformats.org/officeDocument/2006/relationships/customXml" Target="../ink/ink2.xml"/><Relationship Id="rId15" Type="http://schemas.openxmlformats.org/officeDocument/2006/relationships/customXml" Target="../ink/ink9.xml"/><Relationship Id="rId10" Type="http://schemas.openxmlformats.org/officeDocument/2006/relationships/customXml" Target="../ink/ink5.xml"/><Relationship Id="rId4" Type="http://schemas.openxmlformats.org/officeDocument/2006/relationships/image" Target="../media/image28.png"/><Relationship Id="rId9" Type="http://schemas.openxmlformats.org/officeDocument/2006/relationships/customXml" Target="../ink/ink4.xml"/><Relationship Id="rId14" Type="http://schemas.openxmlformats.org/officeDocument/2006/relationships/customXml" Target="../ink/ink8.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hantsfire.gov.uk/partner-working/fire-safety-framework/" TargetMode="External"/></Relationships>
</file>

<file path=ppt/slides/_rels/slide14.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30.jpe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10.xm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fire truck parked outside a building&#10;&#10;Description automatically generated with low confidence">
            <a:extLst>
              <a:ext uri="{FF2B5EF4-FFF2-40B4-BE49-F238E27FC236}">
                <a16:creationId xmlns:a16="http://schemas.microsoft.com/office/drawing/2014/main" id="{597E0644-6B9D-47D2-AFC6-8694F0A8734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Picture 16" descr="Text&#10;&#10;Description automatically generated">
            <a:extLst>
              <a:ext uri="{FF2B5EF4-FFF2-40B4-BE49-F238E27FC236}">
                <a16:creationId xmlns:a16="http://schemas.microsoft.com/office/drawing/2014/main" id="{F23E38B2-447A-1942-B10E-6D58DD7A55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7" r="-358"/>
          <a:stretch/>
        </p:blipFill>
        <p:spPr>
          <a:xfrm>
            <a:off x="182051" y="3882309"/>
            <a:ext cx="5994400" cy="2562152"/>
          </a:xfrm>
          <a:prstGeom prst="rect">
            <a:avLst/>
          </a:prstGeom>
        </p:spPr>
      </p:pic>
      <p:pic>
        <p:nvPicPr>
          <p:cNvPr id="6" name="Picture 5" descr="A picture containing text, device, meter&#10;&#10;Description automatically generated">
            <a:extLst>
              <a:ext uri="{FF2B5EF4-FFF2-40B4-BE49-F238E27FC236}">
                <a16:creationId xmlns:a16="http://schemas.microsoft.com/office/drawing/2014/main" id="{571BF16E-A53D-A040-8B37-559A9A14A2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5700" y="4521200"/>
            <a:ext cx="4686300" cy="2336800"/>
          </a:xfrm>
          <a:prstGeom prst="rect">
            <a:avLst/>
          </a:prstGeom>
        </p:spPr>
      </p:pic>
      <p:sp>
        <p:nvSpPr>
          <p:cNvPr id="8" name="TextBox 7">
            <a:extLst>
              <a:ext uri="{FF2B5EF4-FFF2-40B4-BE49-F238E27FC236}">
                <a16:creationId xmlns:a16="http://schemas.microsoft.com/office/drawing/2014/main" id="{5FF84002-91B5-465F-802A-42E1B5A34CAF}"/>
              </a:ext>
            </a:extLst>
          </p:cNvPr>
          <p:cNvSpPr txBox="1"/>
          <p:nvPr/>
        </p:nvSpPr>
        <p:spPr>
          <a:xfrm>
            <a:off x="1871663" y="413539"/>
            <a:ext cx="9975782" cy="646331"/>
          </a:xfrm>
          <a:prstGeom prst="rect">
            <a:avLst/>
          </a:prstGeom>
          <a:noFill/>
        </p:spPr>
        <p:txBody>
          <a:bodyPr wrap="square" lIns="91440" tIns="45720" rIns="91440" bIns="45720" rtlCol="0" anchor="t">
            <a:spAutoFit/>
          </a:bodyPr>
          <a:lstStyle/>
          <a:p>
            <a:pPr algn="r"/>
            <a:r>
              <a:rPr lang="en-US" b="1" kern="1200">
                <a:solidFill>
                  <a:schemeClr val="bg1"/>
                </a:solidFill>
                <a:latin typeface="Arial" panose="020B0604020202020204" pitchFamily="34" charset="0"/>
                <a:ea typeface="+mj-ea"/>
                <a:cs typeface="Arial" panose="020B0604020202020204" pitchFamily="34" charset="0"/>
              </a:rPr>
              <a:t>Fire, </a:t>
            </a:r>
            <a:r>
              <a:rPr lang="en-US" b="1">
                <a:solidFill>
                  <a:schemeClr val="bg1"/>
                </a:solidFill>
                <a:latin typeface="Arial" panose="020B0604020202020204" pitchFamily="34" charset="0"/>
                <a:cs typeface="Arial" panose="020B0604020202020204" pitchFamily="34" charset="0"/>
              </a:rPr>
              <a:t>Self Neglect</a:t>
            </a:r>
            <a:r>
              <a:rPr lang="en-US" b="1" kern="1200">
                <a:solidFill>
                  <a:schemeClr val="bg1"/>
                </a:solidFill>
                <a:latin typeface="Arial" panose="020B0604020202020204" pitchFamily="34" charset="0"/>
                <a:ea typeface="+mj-ea"/>
                <a:cs typeface="Arial" panose="020B0604020202020204" pitchFamily="34" charset="0"/>
              </a:rPr>
              <a:t> and Partnership Working</a:t>
            </a:r>
          </a:p>
          <a:p>
            <a:pPr algn="r"/>
            <a:r>
              <a:rPr lang="en-US" kern="1200">
                <a:solidFill>
                  <a:schemeClr val="bg1"/>
                </a:solidFill>
                <a:latin typeface="Arial" panose="020B0604020202020204" pitchFamily="34" charset="0"/>
                <a:ea typeface="+mj-ea"/>
                <a:cs typeface="Arial" panose="020B0604020202020204" pitchFamily="34" charset="0"/>
              </a:rPr>
              <a:t>Paul Francis - HIWFRS </a:t>
            </a:r>
            <a:r>
              <a:rPr lang="en-US">
                <a:solidFill>
                  <a:schemeClr val="bg1"/>
                </a:solidFill>
                <a:latin typeface="Arial" panose="020B0604020202020204" pitchFamily="34" charset="0"/>
                <a:cs typeface="Arial" panose="020B0604020202020204" pitchFamily="34" charset="0"/>
              </a:rPr>
              <a:t>Community Development and </a:t>
            </a:r>
            <a:r>
              <a:rPr lang="en-US" kern="1200">
                <a:solidFill>
                  <a:schemeClr val="bg1"/>
                </a:solidFill>
                <a:latin typeface="Arial" panose="020B0604020202020204" pitchFamily="34" charset="0"/>
                <a:ea typeface="+mj-ea"/>
                <a:cs typeface="Arial" panose="020B0604020202020204" pitchFamily="34" charset="0"/>
              </a:rPr>
              <a:t>Safeguarding Manager</a:t>
            </a:r>
            <a:endParaRPr lang="en-US" b="1">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9117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Safe and Well Referrals</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10</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492513" y="1386310"/>
            <a:ext cx="4066961" cy="4770537"/>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l" rtl="0" fontAlgn="base"/>
            <a:endParaRPr lang="en-GB" b="1">
              <a:solidFill>
                <a:schemeClr val="accent1"/>
              </a:solidFill>
              <a:latin typeface="Arial"/>
              <a:cs typeface="Arial"/>
            </a:endParaRPr>
          </a:p>
          <a:p>
            <a:pPr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Follow this </a:t>
            </a:r>
            <a:r>
              <a:rPr lang="en-GB" b="0" i="0" u="sng" strike="noStrike">
                <a:solidFill>
                  <a:srgbClr val="0563C1"/>
                </a:solidFill>
                <a:effectLst/>
                <a:latin typeface="Arial" panose="020B0604020202020204" pitchFamily="34" charset="0"/>
                <a:hlinkClick r:id="rId3"/>
              </a:rPr>
              <a:t>link</a:t>
            </a:r>
            <a:r>
              <a:rPr lang="en-GB" b="0" i="0" u="none" strike="noStrike">
                <a:solidFill>
                  <a:srgbClr val="000000"/>
                </a:solidFill>
                <a:effectLst/>
                <a:latin typeface="Arial" panose="020B0604020202020204" pitchFamily="34" charset="0"/>
              </a:rPr>
              <a:t> to refer anyone you feel would benefit from a Safe and well visit.</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Please include a </a:t>
            </a:r>
            <a:r>
              <a:rPr lang="en-GB" b="1" i="0" u="none" strike="noStrike">
                <a:solidFill>
                  <a:srgbClr val="000000"/>
                </a:solidFill>
                <a:effectLst/>
                <a:latin typeface="Arial" panose="020B0604020202020204" pitchFamily="34" charset="0"/>
              </a:rPr>
              <a:t>contact number</a:t>
            </a:r>
            <a:r>
              <a:rPr lang="en-GB" b="0" i="0" u="none" strike="noStrike">
                <a:solidFill>
                  <a:srgbClr val="000000"/>
                </a:solidFill>
                <a:effectLst/>
                <a:latin typeface="Arial" panose="020B0604020202020204" pitchFamily="34" charset="0"/>
              </a:rPr>
              <a:t> and complete as many fields as possible to help us to ensure the individual/s receive the most appropriate response.</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If you would like confirmation once the visit has been completed then please add your email address.</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We will only ever share data that is appropriate to support the ongoing care of an individual. </a:t>
            </a:r>
            <a:r>
              <a:rPr lang="en-US" b="0" i="0">
                <a:solidFill>
                  <a:srgbClr val="000000"/>
                </a:solidFill>
                <a:effectLst/>
                <a:latin typeface="Arial" panose="020B0604020202020204" pitchFamily="34" charset="0"/>
              </a:rPr>
              <a:t>​</a:t>
            </a:r>
          </a:p>
          <a:p>
            <a:endParaRPr lang="en-GB" b="1">
              <a:solidFill>
                <a:schemeClr val="accent1"/>
              </a:solidFill>
              <a:latin typeface="Arial"/>
              <a:cs typeface="Arial"/>
            </a:endParaRPr>
          </a:p>
          <a:p>
            <a:endParaRPr lang="en-GB" b="1">
              <a:solidFill>
                <a:schemeClr val="accent1"/>
              </a:solidFill>
              <a:latin typeface="Arial"/>
              <a:cs typeface="Arial"/>
            </a:endParaRPr>
          </a:p>
          <a:p>
            <a:endParaRPr lang="en-GB" b="1">
              <a:solidFill>
                <a:schemeClr val="accent1"/>
              </a:solidFill>
              <a:latin typeface="Arial"/>
              <a:cs typeface="Arial"/>
            </a:endParaRPr>
          </a:p>
        </p:txBody>
      </p:sp>
      <p:pic>
        <p:nvPicPr>
          <p:cNvPr id="3074" name="Picture 2">
            <a:extLst>
              <a:ext uri="{FF2B5EF4-FFF2-40B4-BE49-F238E27FC236}">
                <a16:creationId xmlns:a16="http://schemas.microsoft.com/office/drawing/2014/main" id="{9C692E04-CD78-4971-8C83-31B680B31C7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3944" y="1325797"/>
            <a:ext cx="715327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1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A459F0-2941-517C-1C73-33FB33062BFD}"/>
              </a:ext>
            </a:extLst>
          </p:cNvPr>
          <p:cNvSpPr/>
          <p:nvPr/>
        </p:nvSpPr>
        <p:spPr>
          <a:xfrm>
            <a:off x="7874758" y="744992"/>
            <a:ext cx="3807726" cy="5514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4LSAB Multi Agency Fire Safety Framework</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11</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258972" y="750449"/>
            <a:ext cx="7063322" cy="550920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l" rtl="0" fontAlgn="base"/>
            <a:r>
              <a:rPr lang="en-GB" b="0" i="0">
                <a:solidFill>
                  <a:srgbClr val="FFFFFF"/>
                </a:solidFill>
                <a:effectLst/>
                <a:latin typeface="Arial" panose="020B0604020202020204" pitchFamily="34" charset="0"/>
              </a:rPr>
              <a:t>​</a:t>
            </a:r>
            <a:endParaRPr lang="en-GB" b="0" i="0">
              <a:solidFill>
                <a:srgbClr val="FFFFFF"/>
              </a:solidFill>
              <a:effectLst/>
              <a:latin typeface="Segoe UI" panose="020B0502040204020203" pitchFamily="34" charset="0"/>
            </a:endParaRPr>
          </a:p>
          <a:p>
            <a:pPr algn="l" rtl="0" fontAlgn="base"/>
            <a:r>
              <a:rPr lang="en-GB" sz="2000" b="0" i="0" u="none" strike="noStrike">
                <a:effectLst/>
                <a:latin typeface="Arial" panose="020B0604020202020204" pitchFamily="34" charset="0"/>
              </a:rPr>
              <a:t>This ‘overarching’ framework is designed to provide all frontline staff with guidance to support the effective management of fire risks within the home.</a:t>
            </a:r>
            <a:r>
              <a:rPr lang="en-US" sz="2000" b="0" i="0">
                <a:effectLst/>
                <a:latin typeface="Arial" panose="020B0604020202020204" pitchFamily="34" charset="0"/>
              </a:rPr>
              <a:t>​</a:t>
            </a:r>
            <a:endParaRPr lang="en-US" sz="2000" b="0" i="0">
              <a:effectLst/>
              <a:latin typeface="Segoe UI" panose="020B0502040204020203" pitchFamily="34" charset="0"/>
            </a:endParaRPr>
          </a:p>
          <a:p>
            <a:pPr algn="l" rtl="0" fontAlgn="base"/>
            <a:endParaRPr lang="en-GB" sz="2000" b="0" i="0" u="none" strike="noStrike">
              <a:effectLst/>
              <a:latin typeface="Arial" panose="020B0604020202020204" pitchFamily="34" charset="0"/>
            </a:endParaRPr>
          </a:p>
          <a:p>
            <a:pPr algn="l" rtl="0" fontAlgn="base"/>
            <a:r>
              <a:rPr lang="en-GB" sz="2000" b="0" i="0" u="none" strike="noStrike">
                <a:effectLst/>
                <a:latin typeface="Arial" panose="020B0604020202020204" pitchFamily="34" charset="0"/>
              </a:rPr>
              <a:t>The Framework provides an awareness to the key risk factors for individuals who are presenting an increased vulnerability to fire and the early interventions and control measures available to ensure such risks can be managed in the most effective way</a:t>
            </a:r>
            <a:r>
              <a:rPr lang="en-US" sz="2000" b="0" i="0">
                <a:effectLst/>
                <a:latin typeface="Arial" panose="020B0604020202020204" pitchFamily="34" charset="0"/>
              </a:rPr>
              <a:t>​</a:t>
            </a:r>
            <a:endParaRPr lang="en-US" sz="2000" b="0" i="0">
              <a:effectLst/>
              <a:latin typeface="Segoe UI" panose="020B0502040204020203" pitchFamily="34" charset="0"/>
            </a:endParaRPr>
          </a:p>
          <a:p>
            <a:pPr algn="l" rtl="0" fontAlgn="base">
              <a:buFont typeface="Arial" panose="020B0604020202020204" pitchFamily="34" charset="0"/>
              <a:buChar char="•"/>
            </a:pPr>
            <a:endParaRPr lang="en-GB" sz="2000" b="0" i="0">
              <a:effectLst/>
              <a:latin typeface="Arial" panose="020B0604020202020204" pitchFamily="34" charset="0"/>
            </a:endParaRPr>
          </a:p>
          <a:p>
            <a:pPr algn="l" rtl="0" fontAlgn="base">
              <a:buFont typeface="Arial" panose="020B0604020202020204" pitchFamily="34" charset="0"/>
              <a:buChar char="•"/>
            </a:pPr>
            <a:r>
              <a:rPr lang="en-GB" sz="2000" b="0" i="0" u="none" strike="noStrike">
                <a:effectLst/>
                <a:latin typeface="Arial" panose="020B0604020202020204" pitchFamily="34" charset="0"/>
              </a:rPr>
              <a:t>Vulnerability Factors</a:t>
            </a:r>
            <a:r>
              <a:rPr lang="en-US" sz="2000" b="0" i="0">
                <a:effectLst/>
                <a:latin typeface="Arial" panose="020B0604020202020204" pitchFamily="34" charset="0"/>
              </a:rPr>
              <a:t>​</a:t>
            </a:r>
          </a:p>
          <a:p>
            <a:pPr algn="l" rtl="0" fontAlgn="base">
              <a:buFont typeface="Arial" panose="020B0604020202020204" pitchFamily="34" charset="0"/>
              <a:buChar char="•"/>
            </a:pPr>
            <a:r>
              <a:rPr lang="en-GB" sz="2000" b="0" i="0" u="none" strike="noStrike">
                <a:effectLst/>
                <a:latin typeface="Arial" panose="020B0604020202020204" pitchFamily="34" charset="0"/>
              </a:rPr>
              <a:t>HIWFRS Prevention and Early interventions</a:t>
            </a:r>
            <a:r>
              <a:rPr lang="en-US" sz="2000" b="0" i="0">
                <a:effectLst/>
                <a:latin typeface="Arial" panose="020B0604020202020204" pitchFamily="34" charset="0"/>
              </a:rPr>
              <a:t>​</a:t>
            </a:r>
          </a:p>
          <a:p>
            <a:pPr algn="l" rtl="0" fontAlgn="base">
              <a:buFont typeface="Arial" panose="020B0604020202020204" pitchFamily="34" charset="0"/>
              <a:buChar char="•"/>
            </a:pPr>
            <a:r>
              <a:rPr lang="en-GB" sz="2000" b="0" i="0" u="none" strike="noStrike">
                <a:effectLst/>
                <a:latin typeface="Arial" panose="020B0604020202020204" pitchFamily="34" charset="0"/>
              </a:rPr>
              <a:t>Mental Capacity considerations</a:t>
            </a:r>
            <a:r>
              <a:rPr lang="en-US" sz="2000" b="0" i="0">
                <a:effectLst/>
                <a:latin typeface="Arial" panose="020B0604020202020204" pitchFamily="34" charset="0"/>
              </a:rPr>
              <a:t>​</a:t>
            </a:r>
          </a:p>
          <a:p>
            <a:pPr algn="l" rtl="0" fontAlgn="base">
              <a:buFont typeface="Arial" panose="020B0604020202020204" pitchFamily="34" charset="0"/>
              <a:buChar char="•"/>
            </a:pPr>
            <a:r>
              <a:rPr lang="en-GB" sz="2000" b="0" i="0" u="none" strike="noStrike">
                <a:effectLst/>
                <a:latin typeface="Arial" panose="020B0604020202020204" pitchFamily="34" charset="0"/>
              </a:rPr>
              <a:t>Person Centred Fire Risk Assessment (Template)</a:t>
            </a:r>
            <a:r>
              <a:rPr lang="en-US" sz="2000" b="0" i="0">
                <a:effectLst/>
                <a:latin typeface="Arial" panose="020B0604020202020204" pitchFamily="34" charset="0"/>
              </a:rPr>
              <a:t>​</a:t>
            </a:r>
          </a:p>
          <a:p>
            <a:pPr algn="l" rtl="0" fontAlgn="base">
              <a:buFont typeface="Arial" panose="020B0604020202020204" pitchFamily="34" charset="0"/>
              <a:buChar char="•"/>
            </a:pPr>
            <a:r>
              <a:rPr lang="en-GB" sz="2000" b="0" i="0" u="none" strike="noStrike">
                <a:effectLst/>
                <a:latin typeface="Arial" panose="020B0604020202020204" pitchFamily="34" charset="0"/>
              </a:rPr>
              <a:t>Safe Smoking Risk Assessment (Template) </a:t>
            </a:r>
            <a:r>
              <a:rPr lang="en-US" sz="2000" b="0" i="0">
                <a:effectLst/>
                <a:latin typeface="Arial" panose="020B0604020202020204" pitchFamily="34" charset="0"/>
              </a:rPr>
              <a:t>​</a:t>
            </a:r>
          </a:p>
          <a:p>
            <a:pPr algn="l" rtl="0" fontAlgn="base">
              <a:buFont typeface="Arial" panose="020B0604020202020204" pitchFamily="34" charset="0"/>
              <a:buChar char="•"/>
            </a:pPr>
            <a:r>
              <a:rPr lang="en-GB" sz="2000" b="0" i="0" u="none" strike="noStrike">
                <a:effectLst/>
                <a:latin typeface="Arial" panose="020B0604020202020204" pitchFamily="34" charset="0"/>
              </a:rPr>
              <a:t>Safe and Well Referral Pathway</a:t>
            </a:r>
            <a:endParaRPr lang="en-US" sz="2000" b="0" i="0">
              <a:effectLst/>
              <a:latin typeface="Arial" panose="020B0604020202020204" pitchFamily="34" charset="0"/>
            </a:endParaRPr>
          </a:p>
          <a:p>
            <a:pPr algn="l" rtl="0" fontAlgn="base"/>
            <a:endParaRPr lang="en-US" b="0" i="0">
              <a:solidFill>
                <a:srgbClr val="FF0000"/>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9ADA5CC5-4C6B-DAE1-7761-640E867570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00782" y="867738"/>
            <a:ext cx="3555677" cy="5269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7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1CAC70E-59A9-0AEE-3408-2C915CE5CD02}"/>
              </a:ext>
            </a:extLst>
          </p:cNvPr>
          <p:cNvSpPr/>
          <p:nvPr/>
        </p:nvSpPr>
        <p:spPr>
          <a:xfrm>
            <a:off x="4723205" y="928304"/>
            <a:ext cx="7208904" cy="5104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B25056-A769-4DC0-8E5E-996FA7C3E9D1}"/>
              </a:ext>
            </a:extLst>
          </p:cNvPr>
          <p:cNvSpPr txBox="1"/>
          <p:nvPr/>
        </p:nvSpPr>
        <p:spPr>
          <a:xfrm>
            <a:off x="0" y="-61619"/>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4LSAB Multi Agency Fire Safety Framework</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12</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259891" y="1628507"/>
            <a:ext cx="4148672" cy="3600986"/>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l" rtl="0" fontAlgn="base"/>
            <a:endParaRPr lang="en-GB"/>
          </a:p>
          <a:p>
            <a:pPr algn="ctr" fontAlgn="base"/>
            <a:r>
              <a:rPr lang="en-US" sz="2000" b="1" u="sng">
                <a:latin typeface="Arial"/>
                <a:cs typeface="Arial"/>
              </a:rPr>
              <a:t>Fire Risk Vulnerability Factors</a:t>
            </a:r>
          </a:p>
          <a:p>
            <a:pPr algn="ctr"/>
            <a:endParaRPr lang="en-US" b="1"/>
          </a:p>
          <a:p>
            <a:pPr algn="ctr"/>
            <a:r>
              <a:rPr lang="en-GB" b="0" i="0" u="none" strike="noStrike">
                <a:solidFill>
                  <a:srgbClr val="FFFFFF"/>
                </a:solidFill>
                <a:effectLst/>
                <a:latin typeface="Arial" panose="020B0604020202020204" pitchFamily="34" charset="0"/>
              </a:rPr>
              <a:t>‘</a:t>
            </a:r>
            <a:r>
              <a:rPr lang="en-GB" sz="2000" b="0" i="0" u="none" strike="noStrike">
                <a:effectLst/>
                <a:latin typeface="Arial" panose="020B0604020202020204" pitchFamily="34" charset="0"/>
              </a:rPr>
              <a:t>If one or more of the vulnerability factors are identified, then a person centred fire risk assessment should be completed, and a Safe and Well referral to Hampshire and IOW Fire and Rescue Service should be considered</a:t>
            </a:r>
            <a:endParaRPr lang="en-US" sz="2000" b="1"/>
          </a:p>
          <a:p>
            <a:pPr algn="ctr"/>
            <a:endParaRPr lang="en-US" b="1"/>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39CA971-6BA3-6C5A-B0CF-081276B66862}"/>
                  </a:ext>
                </a:extLst>
              </p14:cNvPr>
              <p14:cNvContentPartPr/>
              <p14:nvPr/>
            </p14:nvContentPartPr>
            <p14:xfrm>
              <a:off x="6713893" y="5990755"/>
              <a:ext cx="2880" cy="360"/>
            </p14:xfrm>
          </p:contentPart>
        </mc:Choice>
        <mc:Fallback xmlns="">
          <p:pic>
            <p:nvPicPr>
              <p:cNvPr id="7" name="Ink 6">
                <a:extLst>
                  <a:ext uri="{FF2B5EF4-FFF2-40B4-BE49-F238E27FC236}">
                    <a16:creationId xmlns:a16="http://schemas.microsoft.com/office/drawing/2014/main" id="{C39CA971-6BA3-6C5A-B0CF-081276B66862}"/>
                  </a:ext>
                </a:extLst>
              </p:cNvPr>
              <p:cNvPicPr/>
              <p:nvPr/>
            </p:nvPicPr>
            <p:blipFill>
              <a:blip r:embed="rId4"/>
              <a:stretch>
                <a:fillRect/>
              </a:stretch>
            </p:blipFill>
            <p:spPr>
              <a:xfrm>
                <a:off x="6703607" y="5981755"/>
                <a:ext cx="23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2F2F337-9413-C486-F2EA-A43157AE739B}"/>
                  </a:ext>
                </a:extLst>
              </p14:cNvPr>
              <p14:cNvContentPartPr/>
              <p14:nvPr/>
            </p14:nvContentPartPr>
            <p14:xfrm>
              <a:off x="6441373" y="6026395"/>
              <a:ext cx="2520" cy="6120"/>
            </p14:xfrm>
          </p:contentPart>
        </mc:Choice>
        <mc:Fallback xmlns="">
          <p:pic>
            <p:nvPicPr>
              <p:cNvPr id="8" name="Ink 7">
                <a:extLst>
                  <a:ext uri="{FF2B5EF4-FFF2-40B4-BE49-F238E27FC236}">
                    <a16:creationId xmlns:a16="http://schemas.microsoft.com/office/drawing/2014/main" id="{F2F2F337-9413-C486-F2EA-A43157AE739B}"/>
                  </a:ext>
                </a:extLst>
              </p:cNvPr>
              <p:cNvPicPr/>
              <p:nvPr/>
            </p:nvPicPr>
            <p:blipFill>
              <a:blip r:embed="rId6"/>
              <a:stretch>
                <a:fillRect/>
              </a:stretch>
            </p:blipFill>
            <p:spPr>
              <a:xfrm>
                <a:off x="6433498" y="6016832"/>
                <a:ext cx="17955" cy="24863"/>
              </a:xfrm>
              <a:prstGeom prst="rect">
                <a:avLst/>
              </a:prstGeom>
            </p:spPr>
          </p:pic>
        </mc:Fallback>
      </mc:AlternateContent>
      <p:grpSp>
        <p:nvGrpSpPr>
          <p:cNvPr id="11" name="Group 10">
            <a:extLst>
              <a:ext uri="{FF2B5EF4-FFF2-40B4-BE49-F238E27FC236}">
                <a16:creationId xmlns:a16="http://schemas.microsoft.com/office/drawing/2014/main" id="{AFE6B262-10B5-2598-DF61-A23C72B86CF6}"/>
              </a:ext>
            </a:extLst>
          </p:cNvPr>
          <p:cNvGrpSpPr/>
          <p:nvPr/>
        </p:nvGrpSpPr>
        <p:grpSpPr>
          <a:xfrm>
            <a:off x="8993413" y="1364755"/>
            <a:ext cx="360" cy="360"/>
            <a:chOff x="8993413" y="1364755"/>
            <a:chExt cx="360" cy="36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03434F7-C5C8-62D6-E7F2-93AF86EF6201}"/>
                    </a:ext>
                  </a:extLst>
                </p14:cNvPr>
                <p14:cNvContentPartPr/>
                <p14:nvPr/>
              </p14:nvContentPartPr>
              <p14:xfrm>
                <a:off x="8993413" y="1364755"/>
                <a:ext cx="360" cy="360"/>
              </p14:xfrm>
            </p:contentPart>
          </mc:Choice>
          <mc:Fallback xmlns="">
            <p:pic>
              <p:nvPicPr>
                <p:cNvPr id="9" name="Ink 8">
                  <a:extLst>
                    <a:ext uri="{FF2B5EF4-FFF2-40B4-BE49-F238E27FC236}">
                      <a16:creationId xmlns:a16="http://schemas.microsoft.com/office/drawing/2014/main" id="{F03434F7-C5C8-62D6-E7F2-93AF86EF6201}"/>
                    </a:ext>
                  </a:extLst>
                </p:cNvPr>
                <p:cNvPicPr/>
                <p:nvPr/>
              </p:nvPicPr>
              <p:blipFill>
                <a:blip r:embed="rId8"/>
                <a:stretch>
                  <a:fillRect/>
                </a:stretch>
              </p:blipFill>
              <p:spPr>
                <a:xfrm>
                  <a:off x="8984413" y="13557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5665842-999E-A1BB-C05D-BA027DD5AF49}"/>
                    </a:ext>
                  </a:extLst>
                </p14:cNvPr>
                <p14:cNvContentPartPr/>
                <p14:nvPr/>
              </p14:nvContentPartPr>
              <p14:xfrm>
                <a:off x="8993413" y="1364755"/>
                <a:ext cx="360" cy="360"/>
              </p14:xfrm>
            </p:contentPart>
          </mc:Choice>
          <mc:Fallback xmlns="">
            <p:pic>
              <p:nvPicPr>
                <p:cNvPr id="10" name="Ink 9">
                  <a:extLst>
                    <a:ext uri="{FF2B5EF4-FFF2-40B4-BE49-F238E27FC236}">
                      <a16:creationId xmlns:a16="http://schemas.microsoft.com/office/drawing/2014/main" id="{95665842-999E-A1BB-C05D-BA027DD5AF49}"/>
                    </a:ext>
                  </a:extLst>
                </p:cNvPr>
                <p:cNvPicPr/>
                <p:nvPr/>
              </p:nvPicPr>
              <p:blipFill>
                <a:blip r:embed="rId8"/>
                <a:stretch>
                  <a:fillRect/>
                </a:stretch>
              </p:blipFill>
              <p:spPr>
                <a:xfrm>
                  <a:off x="8984413" y="135575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FCD75E98-22BF-5F64-7B88-CA19E7AB339C}"/>
                  </a:ext>
                </a:extLst>
              </p14:cNvPr>
              <p14:cNvContentPartPr/>
              <p14:nvPr/>
            </p14:nvContentPartPr>
            <p14:xfrm>
              <a:off x="9252613" y="3193195"/>
              <a:ext cx="360" cy="360"/>
            </p14:xfrm>
          </p:contentPart>
        </mc:Choice>
        <mc:Fallback xmlns="">
          <p:pic>
            <p:nvPicPr>
              <p:cNvPr id="12" name="Ink 11">
                <a:extLst>
                  <a:ext uri="{FF2B5EF4-FFF2-40B4-BE49-F238E27FC236}">
                    <a16:creationId xmlns:a16="http://schemas.microsoft.com/office/drawing/2014/main" id="{FCD75E98-22BF-5F64-7B88-CA19E7AB339C}"/>
                  </a:ext>
                </a:extLst>
              </p:cNvPr>
              <p:cNvPicPr/>
              <p:nvPr/>
            </p:nvPicPr>
            <p:blipFill>
              <a:blip r:embed="rId8"/>
              <a:stretch>
                <a:fillRect/>
              </a:stretch>
            </p:blipFill>
            <p:spPr>
              <a:xfrm>
                <a:off x="9243613" y="3184195"/>
                <a:ext cx="18000" cy="18000"/>
              </a:xfrm>
              <a:prstGeom prst="rect">
                <a:avLst/>
              </a:prstGeom>
            </p:spPr>
          </p:pic>
        </mc:Fallback>
      </mc:AlternateContent>
      <p:grpSp>
        <p:nvGrpSpPr>
          <p:cNvPr id="15" name="Group 14">
            <a:extLst>
              <a:ext uri="{FF2B5EF4-FFF2-40B4-BE49-F238E27FC236}">
                <a16:creationId xmlns:a16="http://schemas.microsoft.com/office/drawing/2014/main" id="{9107A675-C91D-7877-291D-67F866BF9DD1}"/>
              </a:ext>
            </a:extLst>
          </p:cNvPr>
          <p:cNvGrpSpPr/>
          <p:nvPr/>
        </p:nvGrpSpPr>
        <p:grpSpPr>
          <a:xfrm>
            <a:off x="9839773" y="4326115"/>
            <a:ext cx="27360" cy="41040"/>
            <a:chOff x="9839773" y="4326115"/>
            <a:chExt cx="27360" cy="41040"/>
          </a:xfrm>
        </p:grpSpPr>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B44BAB0-6416-A7A6-3C9B-6ADCC2F719E5}"/>
                    </a:ext>
                  </a:extLst>
                </p14:cNvPr>
                <p14:cNvContentPartPr/>
                <p14:nvPr/>
              </p14:nvContentPartPr>
              <p14:xfrm>
                <a:off x="9839773" y="4326115"/>
                <a:ext cx="18000" cy="31680"/>
              </p14:xfrm>
            </p:contentPart>
          </mc:Choice>
          <mc:Fallback xmlns="">
            <p:pic>
              <p:nvPicPr>
                <p:cNvPr id="13" name="Ink 12">
                  <a:extLst>
                    <a:ext uri="{FF2B5EF4-FFF2-40B4-BE49-F238E27FC236}">
                      <a16:creationId xmlns:a16="http://schemas.microsoft.com/office/drawing/2014/main" id="{3B44BAB0-6416-A7A6-3C9B-6ADCC2F719E5}"/>
                    </a:ext>
                  </a:extLst>
                </p:cNvPr>
                <p:cNvPicPr/>
                <p:nvPr/>
              </p:nvPicPr>
              <p:blipFill>
                <a:blip r:embed="rId12"/>
                <a:stretch>
                  <a:fillRect/>
                </a:stretch>
              </p:blipFill>
              <p:spPr>
                <a:xfrm>
                  <a:off x="9830773" y="4317115"/>
                  <a:ext cx="356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04FE5FD4-5FB7-3A7D-EFFC-87B32BC196C8}"/>
                    </a:ext>
                  </a:extLst>
                </p14:cNvPr>
                <p14:cNvContentPartPr/>
                <p14:nvPr/>
              </p14:nvContentPartPr>
              <p14:xfrm>
                <a:off x="9866773" y="4366795"/>
                <a:ext cx="360" cy="360"/>
              </p14:xfrm>
            </p:contentPart>
          </mc:Choice>
          <mc:Fallback xmlns="">
            <p:pic>
              <p:nvPicPr>
                <p:cNvPr id="14" name="Ink 13">
                  <a:extLst>
                    <a:ext uri="{FF2B5EF4-FFF2-40B4-BE49-F238E27FC236}">
                      <a16:creationId xmlns:a16="http://schemas.microsoft.com/office/drawing/2014/main" id="{04FE5FD4-5FB7-3A7D-EFFC-87B32BC196C8}"/>
                    </a:ext>
                  </a:extLst>
                </p:cNvPr>
                <p:cNvPicPr/>
                <p:nvPr/>
              </p:nvPicPr>
              <p:blipFill>
                <a:blip r:embed="rId8"/>
                <a:stretch>
                  <a:fillRect/>
                </a:stretch>
              </p:blipFill>
              <p:spPr>
                <a:xfrm>
                  <a:off x="9857773" y="435779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BA7FCC28-DBFF-E9E6-8C8F-4E8386A23D01}"/>
                  </a:ext>
                </a:extLst>
              </p14:cNvPr>
              <p14:cNvContentPartPr/>
              <p14:nvPr/>
            </p14:nvContentPartPr>
            <p14:xfrm>
              <a:off x="13428613" y="2401555"/>
              <a:ext cx="360" cy="360"/>
            </p14:xfrm>
          </p:contentPart>
        </mc:Choice>
        <mc:Fallback xmlns="">
          <p:pic>
            <p:nvPicPr>
              <p:cNvPr id="16" name="Ink 15">
                <a:extLst>
                  <a:ext uri="{FF2B5EF4-FFF2-40B4-BE49-F238E27FC236}">
                    <a16:creationId xmlns:a16="http://schemas.microsoft.com/office/drawing/2014/main" id="{BA7FCC28-DBFF-E9E6-8C8F-4E8386A23D01}"/>
                  </a:ext>
                </a:extLst>
              </p:cNvPr>
              <p:cNvPicPr/>
              <p:nvPr/>
            </p:nvPicPr>
            <p:blipFill>
              <a:blip r:embed="rId8"/>
              <a:stretch>
                <a:fillRect/>
              </a:stretch>
            </p:blipFill>
            <p:spPr>
              <a:xfrm>
                <a:off x="13419613" y="23925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34E02E59-4C3D-3EBD-5E44-7639825104C0}"/>
                  </a:ext>
                </a:extLst>
              </p14:cNvPr>
              <p14:cNvContentPartPr/>
              <p14:nvPr/>
            </p14:nvContentPartPr>
            <p14:xfrm>
              <a:off x="1651213" y="5772235"/>
              <a:ext cx="360" cy="360"/>
            </p14:xfrm>
          </p:contentPart>
        </mc:Choice>
        <mc:Fallback xmlns="">
          <p:pic>
            <p:nvPicPr>
              <p:cNvPr id="18" name="Ink 17">
                <a:extLst>
                  <a:ext uri="{FF2B5EF4-FFF2-40B4-BE49-F238E27FC236}">
                    <a16:creationId xmlns:a16="http://schemas.microsoft.com/office/drawing/2014/main" id="{34E02E59-4C3D-3EBD-5E44-7639825104C0}"/>
                  </a:ext>
                </a:extLst>
              </p:cNvPr>
              <p:cNvPicPr/>
              <p:nvPr/>
            </p:nvPicPr>
            <p:blipFill>
              <a:blip r:embed="rId8"/>
              <a:stretch>
                <a:fillRect/>
              </a:stretch>
            </p:blipFill>
            <p:spPr>
              <a:xfrm>
                <a:off x="1642213" y="5763235"/>
                <a:ext cx="18000" cy="18000"/>
              </a:xfrm>
              <a:prstGeom prst="rect">
                <a:avLst/>
              </a:prstGeom>
            </p:spPr>
          </p:pic>
        </mc:Fallback>
      </mc:AlternateContent>
      <p:pic>
        <p:nvPicPr>
          <p:cNvPr id="19" name="Picture 19" descr="Table&#10;&#10;Description automatically generated">
            <a:extLst>
              <a:ext uri="{FF2B5EF4-FFF2-40B4-BE49-F238E27FC236}">
                <a16:creationId xmlns:a16="http://schemas.microsoft.com/office/drawing/2014/main" id="{10228833-4882-2866-37A7-B3A4CE5DD3F7}"/>
              </a:ext>
            </a:extLst>
          </p:cNvPr>
          <p:cNvPicPr>
            <a:picLocks noChangeAspect="1"/>
          </p:cNvPicPr>
          <p:nvPr/>
        </p:nvPicPr>
        <p:blipFill>
          <a:blip r:embed="rId16"/>
          <a:stretch>
            <a:fillRect/>
          </a:stretch>
        </p:blipFill>
        <p:spPr>
          <a:xfrm>
            <a:off x="4882253" y="1116472"/>
            <a:ext cx="6890088" cy="4777582"/>
          </a:xfrm>
          <a:prstGeom prst="rect">
            <a:avLst/>
          </a:prstGeom>
        </p:spPr>
      </p:pic>
    </p:spTree>
    <p:extLst>
      <p:ext uri="{BB962C8B-B14F-4D97-AF65-F5344CB8AC3E}">
        <p14:creationId xmlns:p14="http://schemas.microsoft.com/office/powerpoint/2010/main" val="198708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D3E1FD-18DC-342A-E909-D3A37B9C7039}"/>
              </a:ext>
            </a:extLst>
          </p:cNvPr>
          <p:cNvSpPr/>
          <p:nvPr/>
        </p:nvSpPr>
        <p:spPr>
          <a:xfrm>
            <a:off x="7515302" y="1628507"/>
            <a:ext cx="4432110" cy="321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4LSAB Multi Agency Fire Safety Framework</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a:xfrm>
            <a:off x="8569657" y="6277567"/>
            <a:ext cx="2743200" cy="365125"/>
          </a:xfrm>
        </p:spPr>
        <p:txBody>
          <a:bodyPr/>
          <a:lstStyle/>
          <a:p>
            <a:fld id="{E74FDF6B-1ABA-4884-ABE2-34DF926DB6D6}" type="slidenum">
              <a:rPr lang="en-GB" smtClean="0"/>
              <a:t>13</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1624083" y="678635"/>
            <a:ext cx="8625384" cy="40011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ctr" rtl="0" fontAlgn="base"/>
            <a:r>
              <a:rPr lang="en-GB" sz="2000" b="1"/>
              <a:t>Person Centred Fire Risk Assessment </a:t>
            </a:r>
          </a:p>
        </p:txBody>
      </p:sp>
      <p:pic>
        <p:nvPicPr>
          <p:cNvPr id="8" name="Picture 7" descr="Text, letter&#10;&#10;Description automatically generated">
            <a:extLst>
              <a:ext uri="{FF2B5EF4-FFF2-40B4-BE49-F238E27FC236}">
                <a16:creationId xmlns:a16="http://schemas.microsoft.com/office/drawing/2014/main" id="{00E2C1B9-47DB-4335-8F10-A2C89C7015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694366" y="1782749"/>
            <a:ext cx="4073983" cy="2907964"/>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F96E436F-DA30-5B82-1485-4318B9A0BF89}"/>
              </a:ext>
            </a:extLst>
          </p:cNvPr>
          <p:cNvSpPr txBox="1"/>
          <p:nvPr/>
        </p:nvSpPr>
        <p:spPr>
          <a:xfrm>
            <a:off x="259891" y="1628507"/>
            <a:ext cx="6864240" cy="4647426"/>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l" rtl="0" fontAlgn="base"/>
            <a:r>
              <a:rPr lang="en-GB" sz="2000">
                <a:solidFill>
                  <a:srgbClr val="333333"/>
                </a:solidFill>
              </a:rPr>
              <a:t>T</a:t>
            </a:r>
            <a:r>
              <a:rPr lang="en-GB" sz="2000" b="0" i="0" u="none" strike="noStrike">
                <a:solidFill>
                  <a:srgbClr val="333333"/>
                </a:solidFill>
                <a:effectLst/>
                <a:latin typeface="Arial" panose="020B0604020202020204" pitchFamily="34" charset="0"/>
              </a:rPr>
              <a:t>o ensure an individual’s vulnerability to fire is continuously managed, you should consider the use of the ‘Person at Risk’ Fire Risk Assessment as detailed in Appendix 1 of the framework.</a:t>
            </a:r>
            <a:r>
              <a:rPr lang="en-US" sz="2000" b="0" i="0">
                <a:solidFill>
                  <a:srgbClr val="000000"/>
                </a:solidFill>
                <a:effectLst/>
                <a:latin typeface="Arial" panose="020B0604020202020204" pitchFamily="34" charset="0"/>
              </a:rPr>
              <a:t>​ </a:t>
            </a:r>
          </a:p>
          <a:p>
            <a:pPr algn="l" rtl="0" fontAlgn="base"/>
            <a:endParaRPr lang="en-US" sz="2000" b="0" i="0">
              <a:solidFill>
                <a:srgbClr val="000000"/>
              </a:solidFill>
              <a:effectLst/>
              <a:latin typeface="Arial" panose="020B0604020202020204" pitchFamily="34" charset="0"/>
            </a:endParaRPr>
          </a:p>
          <a:p>
            <a:pPr algn="l" rtl="0" fontAlgn="base"/>
            <a:r>
              <a:rPr lang="en-US" sz="2000">
                <a:solidFill>
                  <a:srgbClr val="000000"/>
                </a:solidFill>
              </a:rPr>
              <a:t>The ‘Person at Risk’ Fire Risk Assessment is suitable for all individuals regardless of where they are residing (at home; supported housing ; care home setting) </a:t>
            </a:r>
          </a:p>
          <a:p>
            <a:pPr algn="l" rtl="0" fontAlgn="base"/>
            <a:endParaRPr lang="en-US" sz="2000">
              <a:solidFill>
                <a:srgbClr val="000000"/>
              </a:solidFill>
            </a:endParaRPr>
          </a:p>
          <a:p>
            <a:pPr algn="l" rtl="0" fontAlgn="base"/>
            <a:r>
              <a:rPr lang="en-US" sz="2000" b="0" i="0">
                <a:solidFill>
                  <a:srgbClr val="000000"/>
                </a:solidFill>
                <a:effectLst/>
              </a:rPr>
              <a:t>The Framework also provides a </a:t>
            </a:r>
            <a:r>
              <a:rPr lang="en-US" sz="2000">
                <a:solidFill>
                  <a:srgbClr val="000000"/>
                </a:solidFill>
              </a:rPr>
              <a:t>‘Safe Smoking Risk Assessment’ Template</a:t>
            </a:r>
            <a:endParaRPr lang="en-US" sz="2000" b="0" i="0">
              <a:solidFill>
                <a:srgbClr val="000000"/>
              </a:solidFill>
              <a:effectLst/>
            </a:endParaRPr>
          </a:p>
          <a:p>
            <a:pPr algn="l" rtl="0" fontAlgn="base"/>
            <a:r>
              <a:rPr lang="en-GB" sz="2000" b="0" i="0">
                <a:solidFill>
                  <a:srgbClr val="000000"/>
                </a:solidFill>
                <a:effectLst/>
                <a:latin typeface="Arial" panose="020B0604020202020204" pitchFamily="34" charset="0"/>
              </a:rPr>
              <a:t>​</a:t>
            </a:r>
            <a:endParaRPr lang="en-GB" sz="2000" b="0" i="0">
              <a:solidFill>
                <a:srgbClr val="000000"/>
              </a:solidFill>
              <a:effectLst/>
              <a:latin typeface="Segoe UI" panose="020B0502040204020203" pitchFamily="34" charset="0"/>
            </a:endParaRPr>
          </a:p>
          <a:p>
            <a:pPr algn="l" rtl="0" fontAlgn="base"/>
            <a:r>
              <a:rPr lang="en-GB" sz="2000" b="0" i="0" u="none" strike="noStrike">
                <a:solidFill>
                  <a:srgbClr val="333333"/>
                </a:solidFill>
                <a:effectLst/>
                <a:latin typeface="Arial" panose="020B0604020202020204" pitchFamily="34" charset="0"/>
              </a:rPr>
              <a:t>The risk assessment should be completed and reviewed in accordance with an individual’s care plan arrangements</a:t>
            </a:r>
          </a:p>
          <a:p>
            <a:pPr algn="l" rtl="0" fontAlgn="base"/>
            <a:endParaRPr lang="en-US" b="1"/>
          </a:p>
        </p:txBody>
      </p:sp>
      <p:sp>
        <p:nvSpPr>
          <p:cNvPr id="11" name="TextBox 10">
            <a:extLst>
              <a:ext uri="{FF2B5EF4-FFF2-40B4-BE49-F238E27FC236}">
                <a16:creationId xmlns:a16="http://schemas.microsoft.com/office/drawing/2014/main" id="{B4CFFAB4-61B1-1D16-4DF7-04DECFF4A13A}"/>
              </a:ext>
            </a:extLst>
          </p:cNvPr>
          <p:cNvSpPr txBox="1"/>
          <p:nvPr/>
        </p:nvSpPr>
        <p:spPr>
          <a:xfrm>
            <a:off x="7373203" y="5229493"/>
            <a:ext cx="6093724" cy="369332"/>
          </a:xfrm>
          <a:prstGeom prst="rect">
            <a:avLst/>
          </a:prstGeom>
          <a:noFill/>
        </p:spPr>
        <p:txBody>
          <a:bodyPr wrap="square">
            <a:spAutoFit/>
          </a:bodyPr>
          <a:lstStyle/>
          <a:p>
            <a:r>
              <a:rPr lang="en-GB" b="0" i="0" u="sng" strike="noStrike">
                <a:solidFill>
                  <a:srgbClr val="0563C1"/>
                </a:solidFill>
                <a:effectLst/>
                <a:latin typeface="Arial" panose="020B0604020202020204" pitchFamily="34" charset="0"/>
                <a:hlinkClick r:id="rId4"/>
              </a:rPr>
              <a:t>4LSAB Multi Agency Fire Safety Framework </a:t>
            </a:r>
            <a:endParaRPr lang="en-GB"/>
          </a:p>
        </p:txBody>
      </p:sp>
    </p:spTree>
    <p:extLst>
      <p:ext uri="{BB962C8B-B14F-4D97-AF65-F5344CB8AC3E}">
        <p14:creationId xmlns:p14="http://schemas.microsoft.com/office/powerpoint/2010/main" val="244618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costume&#10;&#10;Description automatically generated">
            <a:extLst>
              <a:ext uri="{FF2B5EF4-FFF2-40B4-BE49-F238E27FC236}">
                <a16:creationId xmlns:a16="http://schemas.microsoft.com/office/drawing/2014/main" id="{1F5DCB3C-F781-A041-BFAE-4ECD41B11B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 y="0"/>
            <a:ext cx="12201143" cy="7011316"/>
          </a:xfrm>
          <a:prstGeom prst="rect">
            <a:avLst/>
          </a:prstGeom>
        </p:spPr>
      </p:pic>
      <p:pic>
        <p:nvPicPr>
          <p:cNvPr id="15" name="Picture 14">
            <a:extLst>
              <a:ext uri="{FF2B5EF4-FFF2-40B4-BE49-F238E27FC236}">
                <a16:creationId xmlns:a16="http://schemas.microsoft.com/office/drawing/2014/main" id="{08CFF6ED-13B4-5A45-BFBC-00CBF2734F78}"/>
              </a:ext>
            </a:extLst>
          </p:cNvPr>
          <p:cNvPicPr>
            <a:picLocks noChangeAspect="1"/>
          </p:cNvPicPr>
          <p:nvPr/>
        </p:nvPicPr>
        <p:blipFill>
          <a:blip r:embed="rId4"/>
          <a:stretch>
            <a:fillRect/>
          </a:stretch>
        </p:blipFill>
        <p:spPr>
          <a:xfrm>
            <a:off x="-9144" y="1057679"/>
            <a:ext cx="11098181" cy="45719"/>
          </a:xfrm>
          <a:prstGeom prst="rect">
            <a:avLst/>
          </a:prstGeom>
        </p:spPr>
      </p:pic>
      <p:cxnSp>
        <p:nvCxnSpPr>
          <p:cNvPr id="20" name="Straight Connector 19">
            <a:extLst>
              <a:ext uri="{FF2B5EF4-FFF2-40B4-BE49-F238E27FC236}">
                <a16:creationId xmlns:a16="http://schemas.microsoft.com/office/drawing/2014/main" id="{D063EE4D-CDF4-C64E-811F-18F813553770}"/>
              </a:ext>
            </a:extLst>
          </p:cNvPr>
          <p:cNvCxnSpPr>
            <a:cxnSpLocks/>
          </p:cNvCxnSpPr>
          <p:nvPr/>
        </p:nvCxnSpPr>
        <p:spPr>
          <a:xfrm>
            <a:off x="11605131" y="3394689"/>
            <a:ext cx="380125" cy="0"/>
          </a:xfrm>
          <a:prstGeom prst="line">
            <a:avLst/>
          </a:prstGeom>
          <a:ln w="28575">
            <a:solidFill>
              <a:srgbClr val="E32F2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14C97E9-F650-CA45-86EE-397CAEBEC532}"/>
              </a:ext>
            </a:extLst>
          </p:cNvPr>
          <p:cNvCxnSpPr>
            <a:cxnSpLocks/>
          </p:cNvCxnSpPr>
          <p:nvPr/>
        </p:nvCxnSpPr>
        <p:spPr>
          <a:xfrm>
            <a:off x="11597382" y="3733070"/>
            <a:ext cx="385200" cy="0"/>
          </a:xfrm>
          <a:prstGeom prst="line">
            <a:avLst/>
          </a:prstGeom>
          <a:ln w="28575">
            <a:solidFill>
              <a:srgbClr val="E32F2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72DBE42-A2D8-5049-A64C-0F06051C10CE}"/>
              </a:ext>
            </a:extLst>
          </p:cNvPr>
          <p:cNvSpPr txBox="1"/>
          <p:nvPr/>
        </p:nvSpPr>
        <p:spPr>
          <a:xfrm>
            <a:off x="7043739" y="1784211"/>
            <a:ext cx="4553644" cy="923330"/>
          </a:xfrm>
          <a:prstGeom prst="rect">
            <a:avLst/>
          </a:prstGeom>
          <a:noFill/>
        </p:spPr>
        <p:txBody>
          <a:bodyPr wrap="square" rtlCol="0">
            <a:spAutoFit/>
          </a:bodyPr>
          <a:lstStyle/>
          <a:p>
            <a:pPr algn="ctr"/>
            <a:r>
              <a:rPr lang="en-US" sz="5400" b="1">
                <a:solidFill>
                  <a:schemeClr val="bg1"/>
                </a:solidFill>
                <a:latin typeface="Arial" panose="020B0604020202020204" pitchFamily="34" charset="0"/>
                <a:cs typeface="Arial" panose="020B0604020202020204" pitchFamily="34" charset="0"/>
              </a:rPr>
              <a:t>Questions?</a:t>
            </a:r>
          </a:p>
        </p:txBody>
      </p:sp>
      <p:pic>
        <p:nvPicPr>
          <p:cNvPr id="4" name="Picture 3" descr="A picture containing text&#10;&#10;Description automatically generated">
            <a:extLst>
              <a:ext uri="{FF2B5EF4-FFF2-40B4-BE49-F238E27FC236}">
                <a16:creationId xmlns:a16="http://schemas.microsoft.com/office/drawing/2014/main" id="{6A50E224-A398-2B42-9736-D7801A922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3610" y="153785"/>
            <a:ext cx="1744692" cy="651600"/>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9CBB2613-E8B7-4E4B-9DE2-3E944E8C72E4}"/>
                  </a:ext>
                </a:extLst>
              </p14:cNvPr>
              <p14:cNvContentPartPr/>
              <p14:nvPr/>
            </p14:nvContentPartPr>
            <p14:xfrm>
              <a:off x="8523949" y="3230648"/>
              <a:ext cx="14040" cy="23760"/>
            </p14:xfrm>
          </p:contentPart>
        </mc:Choice>
        <mc:Fallback xmlns="">
          <p:pic>
            <p:nvPicPr>
              <p:cNvPr id="2" name="Ink 1">
                <a:extLst>
                  <a:ext uri="{FF2B5EF4-FFF2-40B4-BE49-F238E27FC236}">
                    <a16:creationId xmlns:a16="http://schemas.microsoft.com/office/drawing/2014/main" id="{9CBB2613-E8B7-4E4B-9DE2-3E944E8C72E4}"/>
                  </a:ext>
                </a:extLst>
              </p:cNvPr>
              <p:cNvPicPr/>
              <p:nvPr/>
            </p:nvPicPr>
            <p:blipFill>
              <a:blip r:embed="rId7"/>
              <a:stretch>
                <a:fillRect/>
              </a:stretch>
            </p:blipFill>
            <p:spPr>
              <a:xfrm>
                <a:off x="8514949" y="3221648"/>
                <a:ext cx="31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9635E3A-2F69-4C2C-935E-364C73B3CF02}"/>
                  </a:ext>
                </a:extLst>
              </p14:cNvPr>
              <p14:cNvContentPartPr/>
              <p14:nvPr/>
            </p14:nvContentPartPr>
            <p14:xfrm>
              <a:off x="8284189" y="2164328"/>
              <a:ext cx="9000" cy="3240"/>
            </p14:xfrm>
          </p:contentPart>
        </mc:Choice>
        <mc:Fallback xmlns="">
          <p:pic>
            <p:nvPicPr>
              <p:cNvPr id="3" name="Ink 2">
                <a:extLst>
                  <a:ext uri="{FF2B5EF4-FFF2-40B4-BE49-F238E27FC236}">
                    <a16:creationId xmlns:a16="http://schemas.microsoft.com/office/drawing/2014/main" id="{29635E3A-2F69-4C2C-935E-364C73B3CF02}"/>
                  </a:ext>
                </a:extLst>
              </p:cNvPr>
              <p:cNvPicPr/>
              <p:nvPr/>
            </p:nvPicPr>
            <p:blipFill>
              <a:blip r:embed="rId9"/>
              <a:stretch>
                <a:fillRect/>
              </a:stretch>
            </p:blipFill>
            <p:spPr>
              <a:xfrm>
                <a:off x="8275189" y="2154203"/>
                <a:ext cx="26640" cy="23085"/>
              </a:xfrm>
              <a:prstGeom prst="rect">
                <a:avLst/>
              </a:prstGeom>
            </p:spPr>
          </p:pic>
        </mc:Fallback>
      </mc:AlternateContent>
      <p:sp>
        <p:nvSpPr>
          <p:cNvPr id="6" name="Slide Number Placeholder 5">
            <a:extLst>
              <a:ext uri="{FF2B5EF4-FFF2-40B4-BE49-F238E27FC236}">
                <a16:creationId xmlns:a16="http://schemas.microsoft.com/office/drawing/2014/main" id="{7141A8CE-7326-445F-858E-C2CD412EBA7C}"/>
              </a:ext>
            </a:extLst>
          </p:cNvPr>
          <p:cNvSpPr>
            <a:spLocks noGrp="1"/>
          </p:cNvSpPr>
          <p:nvPr>
            <p:ph type="sldNum" sz="quarter" idx="12"/>
          </p:nvPr>
        </p:nvSpPr>
        <p:spPr/>
        <p:txBody>
          <a:bodyPr/>
          <a:lstStyle/>
          <a:p>
            <a:fld id="{E74FDF6B-1ABA-4884-ABE2-34DF926DB6D6}" type="slidenum">
              <a:rPr lang="en-GB" smtClean="0"/>
              <a:t>14</a:t>
            </a:fld>
            <a:endParaRPr lang="en-GB"/>
          </a:p>
        </p:txBody>
      </p:sp>
    </p:spTree>
    <p:extLst>
      <p:ext uri="{BB962C8B-B14F-4D97-AF65-F5344CB8AC3E}">
        <p14:creationId xmlns:p14="http://schemas.microsoft.com/office/powerpoint/2010/main" val="312239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4LSAB Thematic Review 2019 – 2021 – Vulnerabilities and Risk Factors</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2</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455531" y="847427"/>
            <a:ext cx="6745370" cy="5293757"/>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r>
              <a:rPr lang="en-GB" sz="1800" i="0" u="none" strike="noStrike">
                <a:solidFill>
                  <a:srgbClr val="000000"/>
                </a:solidFill>
                <a:effectLst/>
              </a:rPr>
              <a:t>The 4LSAB Fire Safety Development Group (FSDG) is a subgroup of the Four Local Safeguarding Adults Boards (4LSAB) in Hampshire, Southampton, Portsmouth and Isle of Wight. </a:t>
            </a:r>
          </a:p>
          <a:p>
            <a:endParaRPr lang="en-GB" sz="1800" i="0" u="none" strike="noStrike">
              <a:solidFill>
                <a:srgbClr val="000000"/>
              </a:solidFill>
              <a:effectLst/>
            </a:endParaRPr>
          </a:p>
          <a:p>
            <a:r>
              <a:rPr lang="en-GB" sz="1800">
                <a:solidFill>
                  <a:srgbClr val="000000"/>
                </a:solidFill>
              </a:rPr>
              <a:t>T</a:t>
            </a:r>
            <a:r>
              <a:rPr lang="en-GB" sz="1800" i="0">
                <a:solidFill>
                  <a:srgbClr val="000000"/>
                </a:solidFill>
                <a:effectLst/>
              </a:rPr>
              <a:t>he 4LSAB FSDG completes a multi-agency review of any fire incident which results in a serious injury or fatality.</a:t>
            </a:r>
          </a:p>
          <a:p>
            <a:endParaRPr lang="en-GB" sz="1800">
              <a:solidFill>
                <a:schemeClr val="accent1"/>
              </a:solidFill>
            </a:endParaRPr>
          </a:p>
          <a:p>
            <a:r>
              <a:rPr lang="en-GB" sz="1800" i="0" u="none" strike="noStrike">
                <a:solidFill>
                  <a:srgbClr val="000000"/>
                </a:solidFill>
                <a:effectLst/>
              </a:rPr>
              <a:t>The aim of this multi-agency review, is to identify key risk factors and vulnerabilities that the individual(s) involved with the fire incident was experiencing prior to the fire, and to identify if they were known to or in receipt of any support from services within the 4LSAB area. </a:t>
            </a:r>
          </a:p>
          <a:p>
            <a:endParaRPr lang="en-GB" sz="1800">
              <a:solidFill>
                <a:srgbClr val="000000"/>
              </a:solidFill>
            </a:endParaRPr>
          </a:p>
          <a:p>
            <a:r>
              <a:rPr lang="en-GB" sz="1800"/>
              <a:t>A thematic review of 39 fire incidents resulting in fatality or serious injury between Jan 2019 and Dec 2021.</a:t>
            </a:r>
          </a:p>
          <a:p>
            <a:endParaRPr lang="en-GB">
              <a:solidFill>
                <a:schemeClr val="accent1"/>
              </a:solidFill>
              <a:latin typeface="Arial"/>
              <a:cs typeface="Arial"/>
            </a:endParaRPr>
          </a:p>
          <a:p>
            <a:r>
              <a:rPr lang="en-GB" sz="1800"/>
              <a:t>The multi-agency reviews and the thematic review have enabled us to identify key vulnerabilities and risk factors. </a:t>
            </a:r>
          </a:p>
          <a:p>
            <a:endParaRPr lang="en-GB" b="1">
              <a:solidFill>
                <a:schemeClr val="accent1"/>
              </a:solidFill>
              <a:latin typeface="Arial"/>
              <a:cs typeface="Arial"/>
            </a:endParaRPr>
          </a:p>
        </p:txBody>
      </p:sp>
      <p:sp>
        <p:nvSpPr>
          <p:cNvPr id="3" name="AutoShape 2">
            <a:extLst>
              <a:ext uri="{FF2B5EF4-FFF2-40B4-BE49-F238E27FC236}">
                <a16:creationId xmlns:a16="http://schemas.microsoft.com/office/drawing/2014/main" id="{7589DEAB-5F15-FB49-7138-BD33F29BB40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group of people sitting at tables with laptops&#10;&#10;Description automatically generated with medium confidence">
            <a:extLst>
              <a:ext uri="{FF2B5EF4-FFF2-40B4-BE49-F238E27FC236}">
                <a16:creationId xmlns:a16="http://schemas.microsoft.com/office/drawing/2014/main" id="{7AB7669C-0C49-0BAD-3711-296FA67146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166" y="1973907"/>
            <a:ext cx="3826934" cy="2870200"/>
          </a:xfrm>
          <a:prstGeom prst="rect">
            <a:avLst/>
          </a:prstGeom>
        </p:spPr>
      </p:pic>
    </p:spTree>
    <p:extLst>
      <p:ext uri="{BB962C8B-B14F-4D97-AF65-F5344CB8AC3E}">
        <p14:creationId xmlns:p14="http://schemas.microsoft.com/office/powerpoint/2010/main" val="316843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17301"/>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a:cs typeface="Arial"/>
              </a:rPr>
              <a:t>Three Pillars of Fire Vulnerability</a:t>
            </a:r>
            <a:endParaRPr lang="en-US" b="1">
              <a:solidFill>
                <a:schemeClr val="bg1"/>
              </a:solidFill>
              <a:latin typeface="Arial"/>
              <a:cs typeface="Arial" panose="020B0604020202020204" pitchFamily="34" charset="0"/>
            </a:endParaRP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3</a:t>
            </a:fld>
            <a:endParaRPr lang="en-GB"/>
          </a:p>
        </p:txBody>
      </p:sp>
      <p:sp>
        <p:nvSpPr>
          <p:cNvPr id="22" name="TextBox 21">
            <a:extLst>
              <a:ext uri="{FF2B5EF4-FFF2-40B4-BE49-F238E27FC236}">
                <a16:creationId xmlns:a16="http://schemas.microsoft.com/office/drawing/2014/main" id="{2823582E-532B-4A96-9EBC-6B91F7E7C3A2}"/>
              </a:ext>
            </a:extLst>
          </p:cNvPr>
          <p:cNvSpPr txBox="1"/>
          <p:nvPr/>
        </p:nvSpPr>
        <p:spPr>
          <a:xfrm>
            <a:off x="297275" y="1433478"/>
            <a:ext cx="5041688" cy="52322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GB" sz="2800" b="1">
                <a:latin typeface="Arial"/>
                <a:cs typeface="Arial"/>
              </a:rPr>
              <a:t>Person Risk Factors</a:t>
            </a:r>
            <a:endParaRPr lang="en-GB" sz="2800" b="1">
              <a:solidFill>
                <a:schemeClr val="accent1"/>
              </a:solidFill>
              <a:latin typeface="Arial"/>
              <a:cs typeface="Arial"/>
            </a:endParaRPr>
          </a:p>
        </p:txBody>
      </p:sp>
      <p:sp>
        <p:nvSpPr>
          <p:cNvPr id="23" name="TextBox 22">
            <a:extLst>
              <a:ext uri="{FF2B5EF4-FFF2-40B4-BE49-F238E27FC236}">
                <a16:creationId xmlns:a16="http://schemas.microsoft.com/office/drawing/2014/main" id="{79FE79F1-9995-43D3-B489-4D65C5C6ADD7}"/>
              </a:ext>
            </a:extLst>
          </p:cNvPr>
          <p:cNvSpPr txBox="1"/>
          <p:nvPr/>
        </p:nvSpPr>
        <p:spPr>
          <a:xfrm>
            <a:off x="275970" y="2644422"/>
            <a:ext cx="5089509" cy="52322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GB" sz="2800" b="1">
                <a:latin typeface="Arial"/>
                <a:cs typeface="Arial"/>
              </a:rPr>
              <a:t>Behavioural Risk Factors</a:t>
            </a:r>
            <a:endParaRPr lang="en-GB" sz="2800" b="1">
              <a:solidFill>
                <a:schemeClr val="accent1"/>
              </a:solidFill>
              <a:latin typeface="Arial"/>
              <a:cs typeface="Arial"/>
            </a:endParaRPr>
          </a:p>
        </p:txBody>
      </p:sp>
      <p:sp>
        <p:nvSpPr>
          <p:cNvPr id="24" name="TextBox 23">
            <a:extLst>
              <a:ext uri="{FF2B5EF4-FFF2-40B4-BE49-F238E27FC236}">
                <a16:creationId xmlns:a16="http://schemas.microsoft.com/office/drawing/2014/main" id="{D807026F-E580-493C-9EF0-DE419965A100}"/>
              </a:ext>
            </a:extLst>
          </p:cNvPr>
          <p:cNvSpPr txBox="1"/>
          <p:nvPr/>
        </p:nvSpPr>
        <p:spPr>
          <a:xfrm>
            <a:off x="297276" y="3855367"/>
            <a:ext cx="5089509" cy="52322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GB" sz="2800" b="1">
                <a:latin typeface="Arial"/>
                <a:cs typeface="Arial"/>
              </a:rPr>
              <a:t>Environmental Risk Factors</a:t>
            </a:r>
            <a:endParaRPr lang="en-GB" sz="2800" b="1">
              <a:solidFill>
                <a:schemeClr val="accent1"/>
              </a:solidFill>
              <a:latin typeface="Arial"/>
              <a:cs typeface="Arial"/>
            </a:endParaRPr>
          </a:p>
        </p:txBody>
      </p:sp>
      <p:pic>
        <p:nvPicPr>
          <p:cNvPr id="4" name="Picture 3" descr="A picture containing column&#10;&#10;Description automatically generated">
            <a:extLst>
              <a:ext uri="{FF2B5EF4-FFF2-40B4-BE49-F238E27FC236}">
                <a16:creationId xmlns:a16="http://schemas.microsoft.com/office/drawing/2014/main" id="{911D2F58-C270-6DB2-17F8-A5F1CD99FDD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524" y="1399226"/>
            <a:ext cx="6096152" cy="3048076"/>
          </a:xfrm>
          <a:prstGeom prst="rect">
            <a:avLst/>
          </a:prstGeom>
        </p:spPr>
      </p:pic>
      <p:sp>
        <p:nvSpPr>
          <p:cNvPr id="6" name="TextBox 5">
            <a:extLst>
              <a:ext uri="{FF2B5EF4-FFF2-40B4-BE49-F238E27FC236}">
                <a16:creationId xmlns:a16="http://schemas.microsoft.com/office/drawing/2014/main" id="{0F48CF7C-701B-EA71-344D-9F6DC42A1816}"/>
              </a:ext>
            </a:extLst>
          </p:cNvPr>
          <p:cNvSpPr txBox="1"/>
          <p:nvPr/>
        </p:nvSpPr>
        <p:spPr>
          <a:xfrm>
            <a:off x="6265479" y="1756294"/>
            <a:ext cx="4690242" cy="52322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ctr"/>
            <a:r>
              <a:rPr lang="en-GB" sz="2800" b="1">
                <a:solidFill>
                  <a:srgbClr val="FF0000"/>
                </a:solidFill>
                <a:latin typeface="Arial"/>
                <a:cs typeface="Arial"/>
              </a:rPr>
              <a:t>Fire Vulnerability </a:t>
            </a:r>
          </a:p>
        </p:txBody>
      </p:sp>
      <p:pic>
        <p:nvPicPr>
          <p:cNvPr id="15" name="Picture 14" descr="A picture containing text, device, meter&#10;&#10;Description automatically generated">
            <a:extLst>
              <a:ext uri="{FF2B5EF4-FFF2-40B4-BE49-F238E27FC236}">
                <a16:creationId xmlns:a16="http://schemas.microsoft.com/office/drawing/2014/main" id="{99949F02-4A8F-2AE8-62E1-F4895100D8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5700" y="4521200"/>
            <a:ext cx="4686300" cy="2336800"/>
          </a:xfrm>
          <a:prstGeom prst="rect">
            <a:avLst/>
          </a:prstGeom>
        </p:spPr>
      </p:pic>
    </p:spTree>
    <p:extLst>
      <p:ext uri="{BB962C8B-B14F-4D97-AF65-F5344CB8AC3E}">
        <p14:creationId xmlns:p14="http://schemas.microsoft.com/office/powerpoint/2010/main" val="59268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4LSAB Thematic Review 2019 – 2021 – Vulnerabilities and Risk Factors</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4</a:t>
            </a:fld>
            <a:endParaRPr lang="en-GB"/>
          </a:p>
        </p:txBody>
      </p:sp>
      <p:sp>
        <p:nvSpPr>
          <p:cNvPr id="18" name="TextBox 17">
            <a:extLst>
              <a:ext uri="{FF2B5EF4-FFF2-40B4-BE49-F238E27FC236}">
                <a16:creationId xmlns:a16="http://schemas.microsoft.com/office/drawing/2014/main" id="{C4C03003-E74D-4DAE-8CF5-385CDBFDA894}"/>
              </a:ext>
            </a:extLst>
          </p:cNvPr>
          <p:cNvSpPr txBox="1"/>
          <p:nvPr/>
        </p:nvSpPr>
        <p:spPr>
          <a:xfrm>
            <a:off x="397228" y="677551"/>
            <a:ext cx="7819760" cy="369332"/>
          </a:xfrm>
          <a:prstGeom prst="rect">
            <a:avLst/>
          </a:prstGeom>
          <a:noFill/>
        </p:spPr>
        <p:txBody>
          <a:bodyPr wrap="square">
            <a:spAutoFit/>
          </a:bodyPr>
          <a:lstStyle/>
          <a:p>
            <a:r>
              <a:rPr lang="en-GB">
                <a:latin typeface="Arial" panose="020B0604020202020204" pitchFamily="34" charset="0"/>
              </a:rPr>
              <a:t>79% of individual had needs of care and support</a:t>
            </a:r>
            <a:r>
              <a:rPr lang="en-GB" b="1">
                <a:latin typeface="Arial" panose="020B0604020202020204" pitchFamily="34" charset="0"/>
              </a:rPr>
              <a:t>. </a:t>
            </a:r>
            <a:endParaRPr lang="en-GB"/>
          </a:p>
        </p:txBody>
      </p:sp>
      <p:sp>
        <p:nvSpPr>
          <p:cNvPr id="20" name="TextBox 19">
            <a:extLst>
              <a:ext uri="{FF2B5EF4-FFF2-40B4-BE49-F238E27FC236}">
                <a16:creationId xmlns:a16="http://schemas.microsoft.com/office/drawing/2014/main" id="{0863BE44-F0D7-450E-9357-5200995EE35D}"/>
              </a:ext>
            </a:extLst>
          </p:cNvPr>
          <p:cNvSpPr txBox="1"/>
          <p:nvPr/>
        </p:nvSpPr>
        <p:spPr>
          <a:xfrm>
            <a:off x="396702" y="1058921"/>
            <a:ext cx="8213897" cy="646331"/>
          </a:xfrm>
          <a:prstGeom prst="rect">
            <a:avLst/>
          </a:prstGeom>
          <a:noFill/>
        </p:spPr>
        <p:txBody>
          <a:bodyPr wrap="square">
            <a:spAutoFit/>
          </a:bodyPr>
          <a:lstStyle/>
          <a:p>
            <a:r>
              <a:rPr lang="en-GB">
                <a:solidFill>
                  <a:srgbClr val="000000"/>
                </a:solidFill>
                <a:latin typeface="Arial" panose="020B0604020202020204" pitchFamily="34" charset="0"/>
              </a:rPr>
              <a:t>56% of individual were in </a:t>
            </a:r>
            <a:r>
              <a:rPr lang="en-GB" i="0" u="none" strike="noStrike">
                <a:solidFill>
                  <a:srgbClr val="000000"/>
                </a:solidFill>
                <a:effectLst/>
                <a:latin typeface="Arial" panose="020B0604020202020204" pitchFamily="34" charset="0"/>
              </a:rPr>
              <a:t>receipt of care and support services at the time of the incident </a:t>
            </a:r>
            <a:endParaRPr lang="en-GB"/>
          </a:p>
        </p:txBody>
      </p:sp>
      <p:sp>
        <p:nvSpPr>
          <p:cNvPr id="11" name="TextBox 10">
            <a:extLst>
              <a:ext uri="{FF2B5EF4-FFF2-40B4-BE49-F238E27FC236}">
                <a16:creationId xmlns:a16="http://schemas.microsoft.com/office/drawing/2014/main" id="{8044421F-E9D2-4143-A559-0545E5F66E90}"/>
              </a:ext>
            </a:extLst>
          </p:cNvPr>
          <p:cNvSpPr txBox="1"/>
          <p:nvPr/>
        </p:nvSpPr>
        <p:spPr>
          <a:xfrm>
            <a:off x="396702" y="2483149"/>
            <a:ext cx="4422353" cy="369332"/>
          </a:xfrm>
          <a:prstGeom prst="rect">
            <a:avLst/>
          </a:prstGeom>
          <a:noFill/>
        </p:spPr>
        <p:txBody>
          <a:bodyPr wrap="square">
            <a:spAutoFit/>
          </a:bodyPr>
          <a:lstStyle/>
          <a:p>
            <a:r>
              <a:rPr lang="en-GB">
                <a:solidFill>
                  <a:srgbClr val="000000"/>
                </a:solidFill>
                <a:latin typeface="Arial" panose="020B0604020202020204" pitchFamily="34" charset="0"/>
              </a:rPr>
              <a:t>88% of individuals lived alone</a:t>
            </a:r>
            <a:endParaRPr lang="en-GB"/>
          </a:p>
        </p:txBody>
      </p:sp>
      <p:sp>
        <p:nvSpPr>
          <p:cNvPr id="12" name="TextBox 11">
            <a:extLst>
              <a:ext uri="{FF2B5EF4-FFF2-40B4-BE49-F238E27FC236}">
                <a16:creationId xmlns:a16="http://schemas.microsoft.com/office/drawing/2014/main" id="{B5FF8FFC-D592-4245-AACC-E794538D9C3F}"/>
              </a:ext>
            </a:extLst>
          </p:cNvPr>
          <p:cNvSpPr txBox="1"/>
          <p:nvPr/>
        </p:nvSpPr>
        <p:spPr>
          <a:xfrm>
            <a:off x="396702" y="1775409"/>
            <a:ext cx="7965328" cy="646331"/>
          </a:xfrm>
          <a:prstGeom prst="rect">
            <a:avLst/>
          </a:prstGeom>
          <a:noFill/>
        </p:spPr>
        <p:txBody>
          <a:bodyPr wrap="square">
            <a:spAutoFit/>
          </a:bodyPr>
          <a:lstStyle/>
          <a:p>
            <a:r>
              <a:rPr lang="en-GB">
                <a:solidFill>
                  <a:srgbClr val="000000"/>
                </a:solidFill>
                <a:latin typeface="Arial" panose="020B0604020202020204" pitchFamily="34" charset="0"/>
              </a:rPr>
              <a:t>18% of incidents had no smoke detection and another 8% had non functioning detection</a:t>
            </a:r>
            <a:endParaRPr lang="en-GB"/>
          </a:p>
        </p:txBody>
      </p:sp>
      <p:pic>
        <p:nvPicPr>
          <p:cNvPr id="4" name="Picture 3" descr="A birdhouse from a tree&#10;&#10;Description automatically generated">
            <a:extLst>
              <a:ext uri="{FF2B5EF4-FFF2-40B4-BE49-F238E27FC236}">
                <a16:creationId xmlns:a16="http://schemas.microsoft.com/office/drawing/2014/main" id="{C7530AB3-7522-4C6A-9783-A6DAAAD8F4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2969" y="2483149"/>
            <a:ext cx="1598059" cy="1033961"/>
          </a:xfrm>
          <a:prstGeom prst="rect">
            <a:avLst/>
          </a:prstGeom>
        </p:spPr>
      </p:pic>
      <p:pic>
        <p:nvPicPr>
          <p:cNvPr id="9" name="Picture 8" descr="A picture containing tree, outdoor, ground, plant&#10;&#10;Description automatically generated">
            <a:extLst>
              <a:ext uri="{FF2B5EF4-FFF2-40B4-BE49-F238E27FC236}">
                <a16:creationId xmlns:a16="http://schemas.microsoft.com/office/drawing/2014/main" id="{7FE710D7-1E17-492A-BCD4-D2E85E5B97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00022" y="1205911"/>
            <a:ext cx="1641006" cy="1094004"/>
          </a:xfrm>
          <a:prstGeom prst="rect">
            <a:avLst/>
          </a:prstGeom>
        </p:spPr>
      </p:pic>
      <p:pic>
        <p:nvPicPr>
          <p:cNvPr id="22" name="Picture 21" descr="Drawings on colorful paper">
            <a:extLst>
              <a:ext uri="{FF2B5EF4-FFF2-40B4-BE49-F238E27FC236}">
                <a16:creationId xmlns:a16="http://schemas.microsoft.com/office/drawing/2014/main" id="{1729F37E-E635-4685-8CF7-672D6C91D5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0600" y="1230985"/>
            <a:ext cx="1555632" cy="1037000"/>
          </a:xfrm>
          <a:prstGeom prst="rect">
            <a:avLst/>
          </a:prstGeom>
        </p:spPr>
      </p:pic>
      <p:pic>
        <p:nvPicPr>
          <p:cNvPr id="29" name="Picture 28" descr="A picture containing person, wall, indoor&#10;&#10;Description automatically generated">
            <a:extLst>
              <a:ext uri="{FF2B5EF4-FFF2-40B4-BE49-F238E27FC236}">
                <a16:creationId xmlns:a16="http://schemas.microsoft.com/office/drawing/2014/main" id="{58CD7209-155E-43A6-A6F2-E110B729D83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10600" y="2466514"/>
            <a:ext cx="1556750" cy="1033960"/>
          </a:xfrm>
          <a:prstGeom prst="rect">
            <a:avLst/>
          </a:prstGeom>
        </p:spPr>
      </p:pic>
      <p:sp>
        <p:nvSpPr>
          <p:cNvPr id="6" name="TextBox 5">
            <a:extLst>
              <a:ext uri="{FF2B5EF4-FFF2-40B4-BE49-F238E27FC236}">
                <a16:creationId xmlns:a16="http://schemas.microsoft.com/office/drawing/2014/main" id="{E126F052-99F2-D37A-94C3-894ADDE028D2}"/>
              </a:ext>
            </a:extLst>
          </p:cNvPr>
          <p:cNvSpPr txBox="1"/>
          <p:nvPr/>
        </p:nvSpPr>
        <p:spPr>
          <a:xfrm>
            <a:off x="396702" y="2922638"/>
            <a:ext cx="7447720" cy="646331"/>
          </a:xfrm>
          <a:prstGeom prst="rect">
            <a:avLst/>
          </a:prstGeom>
          <a:noFill/>
        </p:spPr>
        <p:txBody>
          <a:bodyPr wrap="square">
            <a:spAutoFit/>
          </a:bodyPr>
          <a:lstStyle/>
          <a:p>
            <a:r>
              <a:rPr lang="en-GB">
                <a:solidFill>
                  <a:srgbClr val="000000"/>
                </a:solidFill>
                <a:latin typeface="Arial" panose="020B0604020202020204" pitchFamily="34" charset="0"/>
              </a:rPr>
              <a:t>54% of individuals identified as having poor mental health as a vulnerability</a:t>
            </a:r>
            <a:endParaRPr lang="en-GB"/>
          </a:p>
        </p:txBody>
      </p:sp>
      <p:sp>
        <p:nvSpPr>
          <p:cNvPr id="8" name="TextBox 7">
            <a:extLst>
              <a:ext uri="{FF2B5EF4-FFF2-40B4-BE49-F238E27FC236}">
                <a16:creationId xmlns:a16="http://schemas.microsoft.com/office/drawing/2014/main" id="{681769E1-4846-A274-E09F-7576E8BDB2BF}"/>
              </a:ext>
            </a:extLst>
          </p:cNvPr>
          <p:cNvSpPr txBox="1"/>
          <p:nvPr/>
        </p:nvSpPr>
        <p:spPr>
          <a:xfrm>
            <a:off x="396702" y="3700535"/>
            <a:ext cx="7447720" cy="369332"/>
          </a:xfrm>
          <a:prstGeom prst="rect">
            <a:avLst/>
          </a:prstGeom>
          <a:noFill/>
        </p:spPr>
        <p:txBody>
          <a:bodyPr wrap="square">
            <a:spAutoFit/>
          </a:bodyPr>
          <a:lstStyle/>
          <a:p>
            <a:r>
              <a:rPr lang="en-GB">
                <a:solidFill>
                  <a:srgbClr val="000000"/>
                </a:solidFill>
                <a:latin typeface="Arial" panose="020B0604020202020204" pitchFamily="34" charset="0"/>
              </a:rPr>
              <a:t>64% of individuals had smoking as a risk factor</a:t>
            </a:r>
            <a:endParaRPr lang="en-GB"/>
          </a:p>
        </p:txBody>
      </p:sp>
      <p:pic>
        <p:nvPicPr>
          <p:cNvPr id="10" name="Picture 9" descr="A picture containing indoor, sliced&#10;&#10;Description automatically generated">
            <a:extLst>
              <a:ext uri="{FF2B5EF4-FFF2-40B4-BE49-F238E27FC236}">
                <a16:creationId xmlns:a16="http://schemas.microsoft.com/office/drawing/2014/main" id="{FA565FD8-DC13-0A94-E7B7-8A56E13AF3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0600" y="3668596"/>
            <a:ext cx="1555632" cy="1033960"/>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2522391F-3D56-33D2-C577-D2B8091E41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29242" y="3661484"/>
            <a:ext cx="1582566" cy="1033960"/>
          </a:xfrm>
          <a:prstGeom prst="rect">
            <a:avLst/>
          </a:prstGeom>
        </p:spPr>
      </p:pic>
      <p:sp>
        <p:nvSpPr>
          <p:cNvPr id="14" name="TextBox 13">
            <a:extLst>
              <a:ext uri="{FF2B5EF4-FFF2-40B4-BE49-F238E27FC236}">
                <a16:creationId xmlns:a16="http://schemas.microsoft.com/office/drawing/2014/main" id="{914F0F29-7143-35EF-0BE7-D3CB795EC87F}"/>
              </a:ext>
            </a:extLst>
          </p:cNvPr>
          <p:cNvSpPr txBox="1"/>
          <p:nvPr/>
        </p:nvSpPr>
        <p:spPr>
          <a:xfrm>
            <a:off x="396702" y="4190550"/>
            <a:ext cx="6991191" cy="369332"/>
          </a:xfrm>
          <a:prstGeom prst="rect">
            <a:avLst/>
          </a:prstGeom>
          <a:noFill/>
        </p:spPr>
        <p:txBody>
          <a:bodyPr wrap="square">
            <a:spAutoFit/>
          </a:bodyPr>
          <a:lstStyle/>
          <a:p>
            <a:r>
              <a:rPr lang="en-GB">
                <a:solidFill>
                  <a:srgbClr val="000000"/>
                </a:solidFill>
                <a:latin typeface="Arial" panose="020B0604020202020204" pitchFamily="34" charset="0"/>
              </a:rPr>
              <a:t>38% of individuals had poor mobility or a physical impairment</a:t>
            </a:r>
            <a:endParaRPr lang="en-GB"/>
          </a:p>
        </p:txBody>
      </p:sp>
      <p:sp>
        <p:nvSpPr>
          <p:cNvPr id="16" name="TextBox 15">
            <a:extLst>
              <a:ext uri="{FF2B5EF4-FFF2-40B4-BE49-F238E27FC236}">
                <a16:creationId xmlns:a16="http://schemas.microsoft.com/office/drawing/2014/main" id="{1A1B17F3-82C6-6CB1-7AF0-F0610925E54D}"/>
              </a:ext>
            </a:extLst>
          </p:cNvPr>
          <p:cNvSpPr txBox="1"/>
          <p:nvPr/>
        </p:nvSpPr>
        <p:spPr>
          <a:xfrm>
            <a:off x="442725" y="4673433"/>
            <a:ext cx="6945168" cy="369332"/>
          </a:xfrm>
          <a:prstGeom prst="rect">
            <a:avLst/>
          </a:prstGeom>
          <a:noFill/>
        </p:spPr>
        <p:txBody>
          <a:bodyPr wrap="square">
            <a:spAutoFit/>
          </a:bodyPr>
          <a:lstStyle/>
          <a:p>
            <a:r>
              <a:rPr lang="en-GB">
                <a:solidFill>
                  <a:srgbClr val="000000"/>
                </a:solidFill>
                <a:latin typeface="Arial" panose="020B0604020202020204" pitchFamily="34" charset="0"/>
              </a:rPr>
              <a:t>46% of individuals had alcohol and/or substance misuse</a:t>
            </a:r>
            <a:endParaRPr lang="en-GB"/>
          </a:p>
        </p:txBody>
      </p:sp>
      <p:pic>
        <p:nvPicPr>
          <p:cNvPr id="17" name="Picture 16" descr="A picture containing cup, coffee, table, drink&#10;&#10;Description automatically generated">
            <a:extLst>
              <a:ext uri="{FF2B5EF4-FFF2-40B4-BE49-F238E27FC236}">
                <a16:creationId xmlns:a16="http://schemas.microsoft.com/office/drawing/2014/main" id="{0AC26DB7-3926-DF3C-119C-A1ED61090EF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10600" y="4870677"/>
            <a:ext cx="1555632" cy="1132557"/>
          </a:xfrm>
          <a:prstGeom prst="rect">
            <a:avLst/>
          </a:prstGeom>
        </p:spPr>
      </p:pic>
      <p:pic>
        <p:nvPicPr>
          <p:cNvPr id="19" name="Picture 18" descr="A picture containing text, grass, outdoor&#10;&#10;Description automatically generated">
            <a:extLst>
              <a:ext uri="{FF2B5EF4-FFF2-40B4-BE49-F238E27FC236}">
                <a16:creationId xmlns:a16="http://schemas.microsoft.com/office/drawing/2014/main" id="{54BFA877-BFBD-9837-BF3C-8C0DDD1C70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00022" y="4858099"/>
            <a:ext cx="1598553" cy="1145136"/>
          </a:xfrm>
          <a:prstGeom prst="rect">
            <a:avLst/>
          </a:prstGeom>
        </p:spPr>
      </p:pic>
      <p:sp>
        <p:nvSpPr>
          <p:cNvPr id="3" name="TextBox 2">
            <a:extLst>
              <a:ext uri="{FF2B5EF4-FFF2-40B4-BE49-F238E27FC236}">
                <a16:creationId xmlns:a16="http://schemas.microsoft.com/office/drawing/2014/main" id="{7684BCF4-5A9C-2112-4B65-FAD79D1CD942}"/>
              </a:ext>
            </a:extLst>
          </p:cNvPr>
          <p:cNvSpPr txBox="1"/>
          <p:nvPr/>
        </p:nvSpPr>
        <p:spPr>
          <a:xfrm>
            <a:off x="442725" y="5156316"/>
            <a:ext cx="7509402" cy="369332"/>
          </a:xfrm>
          <a:prstGeom prst="rect">
            <a:avLst/>
          </a:prstGeom>
          <a:noFill/>
        </p:spPr>
        <p:txBody>
          <a:bodyPr wrap="square">
            <a:spAutoFit/>
          </a:bodyPr>
          <a:lstStyle/>
          <a:p>
            <a:r>
              <a:rPr lang="en-GB" b="1">
                <a:latin typeface="Arial" panose="020B0604020202020204" pitchFamily="34" charset="0"/>
              </a:rPr>
              <a:t>44% of individuals were </a:t>
            </a:r>
            <a:r>
              <a:rPr lang="en-GB" b="1">
                <a:solidFill>
                  <a:srgbClr val="000000"/>
                </a:solidFill>
                <a:latin typeface="Arial" panose="020B0604020202020204" pitchFamily="34" charset="0"/>
              </a:rPr>
              <a:t>identified to be experiencing self neglect</a:t>
            </a:r>
            <a:endParaRPr lang="en-GB" b="1"/>
          </a:p>
        </p:txBody>
      </p:sp>
      <p:sp>
        <p:nvSpPr>
          <p:cNvPr id="7" name="TextBox 6">
            <a:extLst>
              <a:ext uri="{FF2B5EF4-FFF2-40B4-BE49-F238E27FC236}">
                <a16:creationId xmlns:a16="http://schemas.microsoft.com/office/drawing/2014/main" id="{E3DE9D83-3502-C71D-6625-9925F5C8D666}"/>
              </a:ext>
            </a:extLst>
          </p:cNvPr>
          <p:cNvSpPr txBox="1"/>
          <p:nvPr/>
        </p:nvSpPr>
        <p:spPr>
          <a:xfrm>
            <a:off x="396702" y="5604792"/>
            <a:ext cx="6945168" cy="369332"/>
          </a:xfrm>
          <a:prstGeom prst="rect">
            <a:avLst/>
          </a:prstGeom>
          <a:noFill/>
        </p:spPr>
        <p:txBody>
          <a:bodyPr wrap="square">
            <a:spAutoFit/>
          </a:bodyPr>
          <a:lstStyle/>
          <a:p>
            <a:r>
              <a:rPr lang="en-GB" b="1">
                <a:latin typeface="Arial" panose="020B0604020202020204" pitchFamily="34" charset="0"/>
              </a:rPr>
              <a:t>13% of individuals had hoarding </a:t>
            </a:r>
            <a:r>
              <a:rPr lang="en-GB" b="1">
                <a:solidFill>
                  <a:srgbClr val="000000"/>
                </a:solidFill>
                <a:latin typeface="Arial" panose="020B0604020202020204" pitchFamily="34" charset="0"/>
              </a:rPr>
              <a:t>within their home </a:t>
            </a:r>
            <a:endParaRPr lang="en-GB" b="1"/>
          </a:p>
        </p:txBody>
      </p:sp>
    </p:spTree>
    <p:extLst>
      <p:ext uri="{BB962C8B-B14F-4D97-AF65-F5344CB8AC3E}">
        <p14:creationId xmlns:p14="http://schemas.microsoft.com/office/powerpoint/2010/main" val="364125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Hoarding</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5</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91362" y="541643"/>
            <a:ext cx="3827751" cy="3693319"/>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r>
              <a:rPr lang="en-GB" sz="1800" b="1" u="sng">
                <a:latin typeface="+mn-lt"/>
              </a:rPr>
              <a:t>Establishing the fire risks</a:t>
            </a:r>
          </a:p>
          <a:p>
            <a:endParaRPr lang="en-GB" sz="1800" b="1">
              <a:latin typeface="+mn-lt"/>
            </a:endParaRPr>
          </a:p>
          <a:p>
            <a:pPr marL="285750" indent="-285750">
              <a:buFont typeface="Calibri"/>
              <a:buChar char="-"/>
            </a:pPr>
            <a:r>
              <a:rPr lang="en-GB" sz="1800" b="1">
                <a:latin typeface="+mn-lt"/>
                <a:cs typeface="Arial"/>
              </a:rPr>
              <a:t>Can the room be used for its intended purpose?</a:t>
            </a:r>
          </a:p>
          <a:p>
            <a:pPr marL="285750" indent="-285750">
              <a:buFont typeface="Calibri"/>
              <a:buChar char="-"/>
            </a:pPr>
            <a:r>
              <a:rPr lang="en-GB" sz="1800" b="1">
                <a:latin typeface="+mn-lt"/>
                <a:cs typeface="Arial"/>
              </a:rPr>
              <a:t>Storage of excessive amounts of combustible items?</a:t>
            </a:r>
            <a:endParaRPr lang="en-GB" sz="1800" b="1">
              <a:latin typeface="+mn-lt"/>
            </a:endParaRPr>
          </a:p>
          <a:p>
            <a:pPr marL="285750" indent="-285750">
              <a:buFont typeface="Calibri"/>
              <a:buChar char="-"/>
            </a:pPr>
            <a:r>
              <a:rPr lang="en-GB" sz="1800" b="1">
                <a:latin typeface="+mn-lt"/>
                <a:cs typeface="Arial"/>
              </a:rPr>
              <a:t>Separation between combustible items and ignition sources?</a:t>
            </a:r>
            <a:endParaRPr lang="en-GB" sz="1800" b="1">
              <a:latin typeface="+mn-lt"/>
            </a:endParaRPr>
          </a:p>
          <a:p>
            <a:pPr marL="285750" indent="-285750">
              <a:buFont typeface="Calibri"/>
              <a:buChar char="-"/>
            </a:pPr>
            <a:r>
              <a:rPr lang="en-GB" sz="1800" b="1">
                <a:latin typeface="+mn-lt"/>
                <a:cs typeface="Calibri"/>
              </a:rPr>
              <a:t>Reduced accessibility means repairs not reported and carried out?</a:t>
            </a:r>
            <a:endParaRPr lang="en-GB" b="1"/>
          </a:p>
          <a:p>
            <a:endParaRPr lang="en-GB" sz="1800" b="1">
              <a:latin typeface="+mn-lt"/>
            </a:endParaRPr>
          </a:p>
          <a:p>
            <a:endParaRPr lang="en-GB" sz="1800" b="1">
              <a:latin typeface="+mn-lt"/>
            </a:endParaRPr>
          </a:p>
        </p:txBody>
      </p:sp>
      <p:pic>
        <p:nvPicPr>
          <p:cNvPr id="3" name="Content Placeholder 3" descr="A nice kitchen with boxes and other objects&#10;&#10;Description automatically generated">
            <a:extLst>
              <a:ext uri="{FF2B5EF4-FFF2-40B4-BE49-F238E27FC236}">
                <a16:creationId xmlns:a16="http://schemas.microsoft.com/office/drawing/2014/main" id="{6B297893-A948-C340-0D4B-45CC21DDF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20246" y="4276422"/>
            <a:ext cx="3827752" cy="2500524"/>
          </a:xfrm>
          <a:prstGeom prst="rect">
            <a:avLst/>
          </a:prstGeom>
        </p:spPr>
      </p:pic>
      <p:pic>
        <p:nvPicPr>
          <p:cNvPr id="4" name="Picture 3" descr="A room with a pile of books&#10;&#10;Description automatically generated">
            <a:extLst>
              <a:ext uri="{FF2B5EF4-FFF2-40B4-BE49-F238E27FC236}">
                <a16:creationId xmlns:a16="http://schemas.microsoft.com/office/drawing/2014/main" id="{0617FBEE-AE99-170F-5979-BE0ADF7F16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7870" y="4276422"/>
            <a:ext cx="3946811" cy="2581578"/>
          </a:xfrm>
          <a:prstGeom prst="rect">
            <a:avLst/>
          </a:prstGeom>
        </p:spPr>
      </p:pic>
      <p:sp>
        <p:nvSpPr>
          <p:cNvPr id="6" name="TextBox 5">
            <a:extLst>
              <a:ext uri="{FF2B5EF4-FFF2-40B4-BE49-F238E27FC236}">
                <a16:creationId xmlns:a16="http://schemas.microsoft.com/office/drawing/2014/main" id="{F5BD90D4-7370-186C-0E09-86884C507813}"/>
              </a:ext>
            </a:extLst>
          </p:cNvPr>
          <p:cNvSpPr txBox="1"/>
          <p:nvPr/>
        </p:nvSpPr>
        <p:spPr>
          <a:xfrm>
            <a:off x="3997635" y="543779"/>
            <a:ext cx="3996870" cy="3693319"/>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marL="342900" indent="-342900"/>
            <a:r>
              <a:rPr lang="en-GB" sz="1800" b="1" u="sng">
                <a:latin typeface="+mn-lt"/>
                <a:cs typeface="Arial"/>
              </a:rPr>
              <a:t>Risks presented by Hoarding</a:t>
            </a:r>
          </a:p>
          <a:p>
            <a:pPr marL="342900" indent="-342900"/>
            <a:endParaRPr lang="en-GB" sz="1800" b="1" u="sng">
              <a:latin typeface="+mn-lt"/>
              <a:cs typeface="Arial"/>
            </a:endParaRPr>
          </a:p>
          <a:p>
            <a:pPr marL="285750" indent="-285750">
              <a:buFont typeface="Calibri"/>
              <a:buChar char="-"/>
            </a:pPr>
            <a:r>
              <a:rPr lang="en-GB" sz="1800" b="1">
                <a:latin typeface="+mn-lt"/>
                <a:cs typeface="Calibri"/>
              </a:rPr>
              <a:t>Accelerated fire spread and intensity / increased smoke development</a:t>
            </a:r>
            <a:endParaRPr lang="en-GB" b="1"/>
          </a:p>
          <a:p>
            <a:pPr marL="342900" indent="-342900">
              <a:buFont typeface="Calibri"/>
              <a:buChar char="-"/>
            </a:pPr>
            <a:r>
              <a:rPr lang="en-GB" sz="1800" b="1">
                <a:latin typeface="+mn-lt"/>
                <a:cs typeface="Arial"/>
              </a:rPr>
              <a:t>Flammable liquids / cannisters within the property</a:t>
            </a:r>
          </a:p>
          <a:p>
            <a:pPr marL="342900" indent="-342900">
              <a:buFont typeface="Calibri"/>
              <a:buChar char="-"/>
            </a:pPr>
            <a:r>
              <a:rPr lang="en-GB" sz="1800" b="1">
                <a:latin typeface="+mn-lt"/>
                <a:cs typeface="Arial"/>
              </a:rPr>
              <a:t>Impact upon an individual(s) ability to evacuate</a:t>
            </a:r>
          </a:p>
          <a:p>
            <a:pPr marL="342900" indent="-342900">
              <a:buFont typeface="Calibri"/>
              <a:buChar char="-"/>
            </a:pPr>
            <a:r>
              <a:rPr lang="en-GB" sz="1800" b="1">
                <a:latin typeface="+mn-lt"/>
                <a:cs typeface="Arial"/>
              </a:rPr>
              <a:t>Reduced opportunity to close doors  (and create compartmentalisation)</a:t>
            </a:r>
          </a:p>
          <a:p>
            <a:pPr marL="342900" indent="-342900">
              <a:buFont typeface="Calibri"/>
              <a:buChar char="-"/>
            </a:pPr>
            <a:r>
              <a:rPr lang="en-GB" sz="1800" b="1">
                <a:latin typeface="+mn-lt"/>
                <a:cs typeface="Arial"/>
              </a:rPr>
              <a:t>Risks to those living adjacent due to increased smoke and fire conditions</a:t>
            </a:r>
            <a:endParaRPr lang="en-GB" sz="1800" b="1">
              <a:latin typeface="+mn-lt"/>
            </a:endParaRPr>
          </a:p>
        </p:txBody>
      </p:sp>
      <p:sp>
        <p:nvSpPr>
          <p:cNvPr id="7" name="TextBox 6">
            <a:extLst>
              <a:ext uri="{FF2B5EF4-FFF2-40B4-BE49-F238E27FC236}">
                <a16:creationId xmlns:a16="http://schemas.microsoft.com/office/drawing/2014/main" id="{5513AFB1-67EF-DC1B-44AB-CE5EE215864F}"/>
              </a:ext>
            </a:extLst>
          </p:cNvPr>
          <p:cNvSpPr txBox="1"/>
          <p:nvPr/>
        </p:nvSpPr>
        <p:spPr>
          <a:xfrm>
            <a:off x="8151549" y="541643"/>
            <a:ext cx="3911281" cy="3693319"/>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marL="342900" indent="-342900"/>
            <a:r>
              <a:rPr lang="en-GB" sz="1800" b="1" u="sng">
                <a:latin typeface="+mn-lt"/>
              </a:rPr>
              <a:t>Risks to operational Firefighters </a:t>
            </a:r>
          </a:p>
          <a:p>
            <a:pPr marL="342900" indent="-342900"/>
            <a:endParaRPr lang="en-GB" sz="1800" b="1">
              <a:latin typeface="+mn-lt"/>
            </a:endParaRPr>
          </a:p>
          <a:p>
            <a:pPr marL="342900" indent="-342900">
              <a:buFont typeface="Calibri"/>
              <a:buChar char="-"/>
            </a:pPr>
            <a:r>
              <a:rPr lang="en-GB" sz="1800" b="1">
                <a:latin typeface="+mn-lt"/>
                <a:cs typeface="Arial"/>
              </a:rPr>
              <a:t>Increased heat and risk of flashover </a:t>
            </a:r>
            <a:endParaRPr lang="en-GB" sz="1800" b="1">
              <a:latin typeface="+mn-lt"/>
            </a:endParaRPr>
          </a:p>
          <a:p>
            <a:pPr marL="342900" indent="-342900">
              <a:buFont typeface="Calibri"/>
              <a:buChar char="-"/>
            </a:pPr>
            <a:r>
              <a:rPr lang="en-GB" sz="1800" b="1">
                <a:latin typeface="+mn-lt"/>
                <a:cs typeface="Arial"/>
              </a:rPr>
              <a:t>Reduced visibility</a:t>
            </a:r>
          </a:p>
          <a:p>
            <a:pPr marL="342900" indent="-342900">
              <a:buFont typeface="Calibri"/>
              <a:buChar char="-"/>
            </a:pPr>
            <a:r>
              <a:rPr lang="en-GB" sz="1800" b="1">
                <a:latin typeface="+mn-lt"/>
                <a:cs typeface="Arial"/>
              </a:rPr>
              <a:t>Limited access and ingress to search property </a:t>
            </a:r>
            <a:endParaRPr lang="en-GB" sz="1800" b="1">
              <a:latin typeface="+mn-lt"/>
            </a:endParaRPr>
          </a:p>
          <a:p>
            <a:pPr marL="342900" indent="-342900">
              <a:buFont typeface="Calibri"/>
              <a:buChar char="-"/>
            </a:pPr>
            <a:r>
              <a:rPr lang="en-GB" sz="1800" b="1">
                <a:latin typeface="+mn-lt"/>
                <a:cs typeface="Arial"/>
              </a:rPr>
              <a:t>Structural instability</a:t>
            </a:r>
          </a:p>
          <a:p>
            <a:pPr marL="342900" indent="-342900">
              <a:buFont typeface="Calibri"/>
              <a:buChar char="-"/>
            </a:pPr>
            <a:r>
              <a:rPr lang="en-GB" sz="1800" b="1">
                <a:latin typeface="+mn-lt"/>
                <a:cs typeface="Arial"/>
              </a:rPr>
              <a:t>Entrapment of crews</a:t>
            </a:r>
          </a:p>
          <a:p>
            <a:pPr marL="342900" indent="-342900">
              <a:buFont typeface="Calibri"/>
              <a:buChar char="-"/>
            </a:pPr>
            <a:r>
              <a:rPr lang="en-GB" sz="1800" b="1">
                <a:latin typeface="+mn-lt"/>
                <a:cs typeface="Arial"/>
              </a:rPr>
              <a:t>Search patterns compromised</a:t>
            </a:r>
          </a:p>
          <a:p>
            <a:pPr marL="342900" indent="-342900">
              <a:buFont typeface="Calibri"/>
              <a:buChar char="-"/>
            </a:pPr>
            <a:r>
              <a:rPr lang="en-GB" sz="1800" b="1">
                <a:latin typeface="+mn-lt"/>
                <a:cs typeface="Arial"/>
              </a:rPr>
              <a:t>Fire fighting tactical options reduced</a:t>
            </a:r>
          </a:p>
          <a:p>
            <a:pPr marL="342900" indent="-342900">
              <a:buFont typeface="Calibri"/>
              <a:buChar char="-"/>
            </a:pPr>
            <a:r>
              <a:rPr lang="en-GB" sz="1800" b="1">
                <a:latin typeface="+mn-lt"/>
                <a:cs typeface="Arial"/>
              </a:rPr>
              <a:t>Morale dilemma…</a:t>
            </a:r>
          </a:p>
        </p:txBody>
      </p:sp>
    </p:spTree>
    <p:extLst>
      <p:ext uri="{BB962C8B-B14F-4D97-AF65-F5344CB8AC3E}">
        <p14:creationId xmlns:p14="http://schemas.microsoft.com/office/powerpoint/2010/main" val="186898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DF715D-DFCA-49FA-B7DE-40C0B6C4FD0B}"/>
              </a:ext>
            </a:extLst>
          </p:cNvPr>
          <p:cNvSpPr txBox="1"/>
          <p:nvPr/>
        </p:nvSpPr>
        <p:spPr>
          <a:xfrm>
            <a:off x="0" y="0"/>
            <a:ext cx="12192000" cy="523220"/>
          </a:xfrm>
          <a:prstGeom prst="rect">
            <a:avLst/>
          </a:prstGeom>
          <a:solidFill>
            <a:schemeClr val="accent1">
              <a:lumMod val="50000"/>
            </a:schemeClr>
          </a:solidFill>
          <a:ln>
            <a:solidFill>
              <a:schemeClr val="accent1">
                <a:lumMod val="50000"/>
              </a:schemeClr>
            </a:solidFill>
          </a:ln>
        </p:spPr>
        <p:txBody>
          <a:bodyPr wrap="square" lIns="91440" tIns="45720" rIns="91440" bIns="45720" rtlCol="0" anchor="t">
            <a:spAutoFit/>
          </a:bodyPr>
          <a:lstStyle/>
          <a:p>
            <a:pPr algn="ctr"/>
            <a:r>
              <a:rPr lang="en-US" sz="2800" b="1">
                <a:solidFill>
                  <a:prstClr val="white"/>
                </a:solidFill>
                <a:latin typeface="Bahnschrift" panose="020B0502040204020203" pitchFamily="34" charset="0"/>
              </a:rPr>
              <a:t>Clutter image rating – 4LSAB Hoarding Guidance 2021</a:t>
            </a:r>
          </a:p>
        </p:txBody>
      </p:sp>
      <p:sp>
        <p:nvSpPr>
          <p:cNvPr id="6" name="Slide Number Placeholder 5">
            <a:extLst>
              <a:ext uri="{FF2B5EF4-FFF2-40B4-BE49-F238E27FC236}">
                <a16:creationId xmlns:a16="http://schemas.microsoft.com/office/drawing/2014/main" id="{B9D7B456-3376-44F9-93BA-048740444C02}"/>
              </a:ext>
            </a:extLst>
          </p:cNvPr>
          <p:cNvSpPr>
            <a:spLocks noGrp="1"/>
          </p:cNvSpPr>
          <p:nvPr>
            <p:ph type="sldNum" sz="quarter" idx="12"/>
          </p:nvPr>
        </p:nvSpPr>
        <p:spPr/>
        <p:txBody>
          <a:bodyPr/>
          <a:lstStyle/>
          <a:p>
            <a:fld id="{E74FDF6B-1ABA-4884-ABE2-34DF926DB6D6}" type="slidenum">
              <a:rPr lang="en-GB" smtClean="0"/>
              <a:t>6</a:t>
            </a:fld>
            <a:endParaRPr lang="en-GB"/>
          </a:p>
        </p:txBody>
      </p:sp>
      <p:pic>
        <p:nvPicPr>
          <p:cNvPr id="4" name="Picture 3">
            <a:extLst>
              <a:ext uri="{FF2B5EF4-FFF2-40B4-BE49-F238E27FC236}">
                <a16:creationId xmlns:a16="http://schemas.microsoft.com/office/drawing/2014/main" id="{C8402855-D273-49EA-48D2-AA23706D0F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5609" y="5331829"/>
            <a:ext cx="5657891" cy="1466861"/>
          </a:xfrm>
          <a:prstGeom prst="rect">
            <a:avLst/>
          </a:prstGeom>
        </p:spPr>
      </p:pic>
      <p:pic>
        <p:nvPicPr>
          <p:cNvPr id="8" name="Picture 7">
            <a:extLst>
              <a:ext uri="{FF2B5EF4-FFF2-40B4-BE49-F238E27FC236}">
                <a16:creationId xmlns:a16="http://schemas.microsoft.com/office/drawing/2014/main" id="{EA4AC3E6-D215-EEE4-629A-EFCE43DCA5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959" y="5279441"/>
            <a:ext cx="5657891" cy="1571636"/>
          </a:xfrm>
          <a:prstGeom prst="rect">
            <a:avLst/>
          </a:prstGeom>
        </p:spPr>
      </p:pic>
      <p:pic>
        <p:nvPicPr>
          <p:cNvPr id="10" name="Picture 9">
            <a:extLst>
              <a:ext uri="{FF2B5EF4-FFF2-40B4-BE49-F238E27FC236}">
                <a16:creationId xmlns:a16="http://schemas.microsoft.com/office/drawing/2014/main" id="{12588356-396C-1998-C501-46760A6173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483" y="2125195"/>
            <a:ext cx="5638841" cy="1504961"/>
          </a:xfrm>
          <a:prstGeom prst="rect">
            <a:avLst/>
          </a:prstGeom>
        </p:spPr>
      </p:pic>
      <p:pic>
        <p:nvPicPr>
          <p:cNvPr id="12" name="Picture 11">
            <a:extLst>
              <a:ext uri="{FF2B5EF4-FFF2-40B4-BE49-F238E27FC236}">
                <a16:creationId xmlns:a16="http://schemas.microsoft.com/office/drawing/2014/main" id="{4F5F2BC3-CA80-2515-9718-82BA3E6E72A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0" y="2115670"/>
            <a:ext cx="5629316" cy="1514486"/>
          </a:xfrm>
          <a:prstGeom prst="rect">
            <a:avLst/>
          </a:prstGeom>
        </p:spPr>
      </p:pic>
      <p:pic>
        <p:nvPicPr>
          <p:cNvPr id="14" name="Picture 13">
            <a:extLst>
              <a:ext uri="{FF2B5EF4-FFF2-40B4-BE49-F238E27FC236}">
                <a16:creationId xmlns:a16="http://schemas.microsoft.com/office/drawing/2014/main" id="{A48BC4C1-BD70-6F47-FDB1-9994B747D6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5609" y="596263"/>
            <a:ext cx="5629316" cy="1581162"/>
          </a:xfrm>
          <a:prstGeom prst="rect">
            <a:avLst/>
          </a:prstGeom>
        </p:spPr>
      </p:pic>
      <p:pic>
        <p:nvPicPr>
          <p:cNvPr id="16" name="Picture 15">
            <a:extLst>
              <a:ext uri="{FF2B5EF4-FFF2-40B4-BE49-F238E27FC236}">
                <a16:creationId xmlns:a16="http://schemas.microsoft.com/office/drawing/2014/main" id="{4A82EAF1-8CE4-232D-D448-E13185203A0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909" y="629601"/>
            <a:ext cx="5619791" cy="1514486"/>
          </a:xfrm>
          <a:prstGeom prst="rect">
            <a:avLst/>
          </a:prstGeom>
        </p:spPr>
      </p:pic>
      <p:pic>
        <p:nvPicPr>
          <p:cNvPr id="18" name="Picture 17">
            <a:extLst>
              <a:ext uri="{FF2B5EF4-FFF2-40B4-BE49-F238E27FC236}">
                <a16:creationId xmlns:a16="http://schemas.microsoft.com/office/drawing/2014/main" id="{E3E3368D-2018-CE38-42A4-B523E7E042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5771" y="3784005"/>
            <a:ext cx="5591216" cy="1495436"/>
          </a:xfrm>
          <a:prstGeom prst="rect">
            <a:avLst/>
          </a:prstGeom>
        </p:spPr>
      </p:pic>
      <p:pic>
        <p:nvPicPr>
          <p:cNvPr id="20" name="Picture 19">
            <a:extLst>
              <a:ext uri="{FF2B5EF4-FFF2-40B4-BE49-F238E27FC236}">
                <a16:creationId xmlns:a16="http://schemas.microsoft.com/office/drawing/2014/main" id="{7169A853-54B0-1AA9-9E45-C6476F2A6B7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85609" y="3949679"/>
            <a:ext cx="5543591" cy="1304935"/>
          </a:xfrm>
          <a:prstGeom prst="rect">
            <a:avLst/>
          </a:prstGeom>
        </p:spPr>
      </p:pic>
      <p:cxnSp>
        <p:nvCxnSpPr>
          <p:cNvPr id="22" name="Straight Connector 21">
            <a:extLst>
              <a:ext uri="{FF2B5EF4-FFF2-40B4-BE49-F238E27FC236}">
                <a16:creationId xmlns:a16="http://schemas.microsoft.com/office/drawing/2014/main" id="{5938DCD7-AB9F-38FF-8A9D-4C66C53AD98F}"/>
              </a:ext>
            </a:extLst>
          </p:cNvPr>
          <p:cNvCxnSpPr/>
          <p:nvPr/>
        </p:nvCxnSpPr>
        <p:spPr>
          <a:xfrm>
            <a:off x="5956479" y="523220"/>
            <a:ext cx="45076" cy="6327857"/>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652AA8D-6089-5D21-C8ED-9E3617EDF9E0}"/>
              </a:ext>
            </a:extLst>
          </p:cNvPr>
          <p:cNvCxnSpPr>
            <a:cxnSpLocks/>
          </p:cNvCxnSpPr>
          <p:nvPr/>
        </p:nvCxnSpPr>
        <p:spPr>
          <a:xfrm>
            <a:off x="0" y="3779400"/>
            <a:ext cx="12192000" cy="69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43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Case Study – </a:t>
            </a:r>
            <a:r>
              <a:rPr lang="en-US" sz="2400" b="1" err="1">
                <a:solidFill>
                  <a:schemeClr val="bg1"/>
                </a:solidFill>
                <a:latin typeface="Arial" panose="020B0604020202020204" pitchFamily="34" charset="0"/>
                <a:cs typeface="Arial" panose="020B0604020202020204" pitchFamily="34" charset="0"/>
              </a:rPr>
              <a:t>Mrs</a:t>
            </a:r>
            <a:r>
              <a:rPr lang="en-US" sz="2400" b="1">
                <a:solidFill>
                  <a:schemeClr val="bg1"/>
                </a:solidFill>
                <a:latin typeface="Arial" panose="020B0604020202020204" pitchFamily="34" charset="0"/>
                <a:cs typeface="Arial" panose="020B0604020202020204" pitchFamily="34" charset="0"/>
              </a:rPr>
              <a:t> W</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7</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447435" y="639081"/>
            <a:ext cx="11484841" cy="5232202"/>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r>
              <a:rPr lang="en-GB" dirty="0">
                <a:latin typeface="Arial"/>
                <a:cs typeface="Arial"/>
              </a:rPr>
              <a:t>Mrs W was 76 years of age with poor mobility, poor mental health, smoked and consumed alcohol and lived alone in a supported housing property.</a:t>
            </a:r>
          </a:p>
          <a:p>
            <a:endParaRPr lang="en-GB" dirty="0">
              <a:latin typeface="Arial"/>
              <a:cs typeface="Arial"/>
            </a:endParaRPr>
          </a:p>
          <a:p>
            <a:r>
              <a:rPr lang="en-GB" dirty="0">
                <a:latin typeface="Arial"/>
                <a:cs typeface="Arial"/>
              </a:rPr>
              <a:t>Mrs W had a long standing history of self neglect and hoarding, with a lack of engagement with support services, and limited family and social network.</a:t>
            </a:r>
          </a:p>
          <a:p>
            <a:endParaRPr lang="en-GB" dirty="0">
              <a:latin typeface="Arial"/>
              <a:cs typeface="Arial"/>
            </a:endParaRPr>
          </a:p>
          <a:p>
            <a:r>
              <a:rPr lang="en-GB" dirty="0">
                <a:latin typeface="Arial"/>
                <a:cs typeface="Arial"/>
              </a:rPr>
              <a:t>Mrs W had a substantial fear of agency involvement – due to previous property clearance when she was in hospital</a:t>
            </a:r>
          </a:p>
          <a:p>
            <a:endParaRPr lang="en-GB" dirty="0">
              <a:latin typeface="Arial"/>
              <a:cs typeface="Arial"/>
            </a:endParaRPr>
          </a:p>
          <a:p>
            <a:r>
              <a:rPr lang="en-GB" dirty="0">
                <a:latin typeface="Arial"/>
                <a:cs typeface="Arial"/>
              </a:rPr>
              <a:t>Mrs W had a history of fire incidents.</a:t>
            </a:r>
          </a:p>
          <a:p>
            <a:endParaRPr lang="en-GB" dirty="0">
              <a:latin typeface="Arial"/>
              <a:cs typeface="Arial"/>
            </a:endParaRPr>
          </a:p>
          <a:p>
            <a:endParaRPr lang="en-GB" u="sng" dirty="0">
              <a:latin typeface="Arial"/>
              <a:cs typeface="Arial"/>
            </a:endParaRPr>
          </a:p>
          <a:p>
            <a:r>
              <a:rPr lang="en-GB" u="sng" dirty="0">
                <a:latin typeface="Arial"/>
                <a:cs typeface="Arial"/>
              </a:rPr>
              <a:t>Agencies involved / concerned:</a:t>
            </a:r>
          </a:p>
          <a:p>
            <a:r>
              <a:rPr lang="en-GB" dirty="0">
                <a:latin typeface="Arial"/>
                <a:cs typeface="Arial"/>
              </a:rPr>
              <a:t>HIWFRS attendance would result in safeguarding referrals and safe and well intervention – continuous cycle</a:t>
            </a:r>
          </a:p>
          <a:p>
            <a:endParaRPr lang="en-GB" dirty="0">
              <a:latin typeface="Arial"/>
              <a:cs typeface="Arial"/>
            </a:endParaRPr>
          </a:p>
          <a:p>
            <a:r>
              <a:rPr lang="en-GB" dirty="0">
                <a:latin typeface="Arial"/>
                <a:cs typeface="Arial"/>
              </a:rPr>
              <a:t>Environmental Health considering legal action due to the impact on neighbouring properties</a:t>
            </a:r>
          </a:p>
          <a:p>
            <a:endParaRPr lang="en-GB" dirty="0">
              <a:latin typeface="Arial"/>
              <a:cs typeface="Arial"/>
            </a:endParaRPr>
          </a:p>
          <a:p>
            <a:r>
              <a:rPr lang="en-GB" dirty="0">
                <a:latin typeface="Arial" panose="020B0604020202020204" pitchFamily="34" charset="0"/>
                <a:cs typeface="Arial" panose="020B0604020202020204" pitchFamily="34" charset="0"/>
              </a:rPr>
              <a:t>Housing at risk - breach of tenancy, and failing to engage with improvement notices</a:t>
            </a:r>
          </a:p>
          <a:p>
            <a:endParaRPr lang="en-GB" dirty="0">
              <a:latin typeface="Arial" panose="020B0604020202020204" pitchFamily="34" charset="0"/>
              <a:cs typeface="Arial" panose="020B0604020202020204" pitchFamily="34" charset="0"/>
            </a:endParaRPr>
          </a:p>
          <a:p>
            <a:r>
              <a:rPr lang="en-GB" dirty="0">
                <a:latin typeface="Arial"/>
                <a:cs typeface="Arial"/>
              </a:rPr>
              <a:t>Adult Services – referrals received but undetermined care and support or assess capacity due to refusal of engagement </a:t>
            </a:r>
          </a:p>
          <a:p>
            <a:endParaRPr lang="en-GB" sz="1400" dirty="0">
              <a:latin typeface="Arial"/>
              <a:cs typeface="Arial"/>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113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Case Study – </a:t>
            </a:r>
            <a:r>
              <a:rPr lang="en-US" sz="2400" b="1" err="1">
                <a:solidFill>
                  <a:schemeClr val="bg1"/>
                </a:solidFill>
                <a:latin typeface="Arial" panose="020B0604020202020204" pitchFamily="34" charset="0"/>
                <a:cs typeface="Arial" panose="020B0604020202020204" pitchFamily="34" charset="0"/>
              </a:rPr>
              <a:t>Mrs</a:t>
            </a:r>
            <a:r>
              <a:rPr lang="en-US" sz="2400" b="1">
                <a:solidFill>
                  <a:schemeClr val="bg1"/>
                </a:solidFill>
                <a:latin typeface="Arial" panose="020B0604020202020204" pitchFamily="34" charset="0"/>
                <a:cs typeface="Arial" panose="020B0604020202020204" pitchFamily="34" charset="0"/>
              </a:rPr>
              <a:t> W</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8</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447435" y="639081"/>
            <a:ext cx="11484841" cy="5724644"/>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endParaRPr lang="en-GB" sz="1400">
              <a:latin typeface="Arial"/>
              <a:cs typeface="Arial"/>
            </a:endParaRPr>
          </a:p>
          <a:p>
            <a:r>
              <a:rPr lang="en-GB">
                <a:latin typeface="Arial"/>
                <a:cs typeface="Arial"/>
              </a:rPr>
              <a:t>Overtime a rapport was established between Mrs W, the attending HIWFRS Operational Crews and the HIWFRS Community Safety Officer. </a:t>
            </a:r>
          </a:p>
          <a:p>
            <a:endParaRPr lang="en-GB">
              <a:latin typeface="Arial"/>
              <a:cs typeface="Arial"/>
            </a:endParaRPr>
          </a:p>
          <a:p>
            <a:r>
              <a:rPr lang="en-GB">
                <a:latin typeface="Arial"/>
                <a:cs typeface="Arial"/>
              </a:rPr>
              <a:t>HIWFRS initiated a MARM with the involvement of all key agencies and Mrs W’s nephew to represent her views and wishes (Mrs W did not wish to engage directly).</a:t>
            </a:r>
          </a:p>
          <a:p>
            <a:endParaRPr lang="en-GB">
              <a:latin typeface="Arial"/>
              <a:cs typeface="Arial"/>
            </a:endParaRPr>
          </a:p>
          <a:p>
            <a:r>
              <a:rPr lang="en-GB">
                <a:latin typeface="Arial"/>
                <a:cs typeface="Arial"/>
              </a:rPr>
              <a:t>The co-ordination of the support from and involvement of the different agencies via the MARM process reduced the fear and hesitation from Mrs W to engage.</a:t>
            </a:r>
          </a:p>
          <a:p>
            <a:endParaRPr lang="en-GB" sz="1600">
              <a:latin typeface="Arial"/>
              <a:cs typeface="Arial"/>
            </a:endParaRPr>
          </a:p>
          <a:p>
            <a:r>
              <a:rPr lang="en-GB">
                <a:latin typeface="Arial"/>
                <a:cs typeface="Arial"/>
              </a:rPr>
              <a:t>An action plan was established, including </a:t>
            </a:r>
          </a:p>
          <a:p>
            <a:pPr marL="285750" indent="-285750">
              <a:buFont typeface="Arial" panose="020B0604020202020204" pitchFamily="34" charset="0"/>
              <a:buChar char="•"/>
            </a:pPr>
            <a:r>
              <a:rPr lang="en-GB">
                <a:latin typeface="Arial"/>
                <a:cs typeface="Arial"/>
              </a:rPr>
              <a:t>A support Worker being considered to support Mrs W with reducing the hoarding </a:t>
            </a:r>
          </a:p>
          <a:p>
            <a:pPr marL="285750" indent="-285750">
              <a:buFont typeface="Arial" panose="020B0604020202020204" pitchFamily="34" charset="0"/>
              <a:buChar char="•"/>
            </a:pPr>
            <a:r>
              <a:rPr lang="en-GB">
                <a:latin typeface="Arial"/>
                <a:cs typeface="Arial"/>
              </a:rPr>
              <a:t>Involvement of Health professionals to give Mrs W a health check </a:t>
            </a:r>
          </a:p>
          <a:p>
            <a:pPr marL="285750" indent="-285750">
              <a:buFont typeface="Arial" panose="020B0604020202020204" pitchFamily="34" charset="0"/>
              <a:buChar char="•"/>
            </a:pPr>
            <a:r>
              <a:rPr lang="en-GB">
                <a:latin typeface="Arial"/>
                <a:cs typeface="Arial"/>
              </a:rPr>
              <a:t>Pause on formal action being taken by Environmental Health and Housing </a:t>
            </a:r>
          </a:p>
          <a:p>
            <a:pPr marL="285750" indent="-285750">
              <a:buFont typeface="Arial" panose="020B0604020202020204" pitchFamily="34" charset="0"/>
              <a:buChar char="•"/>
            </a:pPr>
            <a:r>
              <a:rPr lang="en-GB">
                <a:latin typeface="Arial"/>
                <a:cs typeface="Arial"/>
              </a:rPr>
              <a:t>Safe and Well / Fire Risk advice offered to neighbours </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endParaRPr lang="en-GB">
              <a:latin typeface="Arial"/>
              <a:cs typeface="Arial"/>
            </a:endParaRPr>
          </a:p>
          <a:p>
            <a:r>
              <a:rPr lang="en-GB" u="sng">
                <a:latin typeface="Arial"/>
                <a:cs typeface="Arial"/>
              </a:rPr>
              <a:t>What did this case need?</a:t>
            </a:r>
          </a:p>
          <a:p>
            <a:pPr marL="285750" indent="-285750">
              <a:buFont typeface="Arial" panose="020B0604020202020204" pitchFamily="34" charset="0"/>
              <a:buChar char="•"/>
            </a:pPr>
            <a:r>
              <a:rPr lang="en-GB">
                <a:latin typeface="Arial"/>
                <a:cs typeface="Arial"/>
              </a:rPr>
              <a:t>A co-ordinated multi-agency approach</a:t>
            </a:r>
          </a:p>
          <a:p>
            <a:pPr marL="285750" indent="-285750">
              <a:buFont typeface="Arial" panose="020B0604020202020204" pitchFamily="34" charset="0"/>
              <a:buChar char="•"/>
            </a:pPr>
            <a:r>
              <a:rPr lang="en-GB">
                <a:latin typeface="Arial"/>
                <a:cs typeface="Arial"/>
              </a:rPr>
              <a:t>Time and patience</a:t>
            </a:r>
          </a:p>
          <a:p>
            <a:pPr marL="285750" indent="-285750">
              <a:buFont typeface="Arial" panose="020B0604020202020204" pitchFamily="34" charset="0"/>
              <a:buChar char="•"/>
            </a:pPr>
            <a:r>
              <a:rPr lang="en-GB">
                <a:latin typeface="Arial"/>
                <a:cs typeface="Arial"/>
              </a:rPr>
              <a:t>Understanding of the reasons for Mrs W’s hoarding behaviour and hesitance to engage </a:t>
            </a:r>
          </a:p>
          <a:p>
            <a:pPr marL="285750" indent="-285750">
              <a:buFont typeface="Arial" panose="020B0604020202020204" pitchFamily="34" charset="0"/>
              <a:buChar char="•"/>
            </a:pPr>
            <a:r>
              <a:rPr lang="en-GB">
                <a:latin typeface="Arial"/>
                <a:cs typeface="Arial"/>
              </a:rPr>
              <a:t>The ability to be flexible and creative in engagement with Mrs W </a:t>
            </a:r>
          </a:p>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69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B25056-A769-4DC0-8E5E-996FA7C3E9D1}"/>
              </a:ext>
            </a:extLst>
          </p:cNvPr>
          <p:cNvSpPr txBox="1"/>
          <p:nvPr/>
        </p:nvSpPr>
        <p:spPr>
          <a:xfrm>
            <a:off x="0" y="0"/>
            <a:ext cx="12192000" cy="461665"/>
          </a:xfrm>
          <a:prstGeom prst="rect">
            <a:avLst/>
          </a:prstGeom>
          <a:solidFill>
            <a:srgbClr val="273E67"/>
          </a:solidFill>
          <a:ln>
            <a:noFill/>
          </a:ln>
        </p:spPr>
        <p:txBody>
          <a:bodyPr wrap="square" lIns="91440" tIns="45720" rIns="91440" bIns="45720" rtlCol="0" anchor="t">
            <a:spAutoFit/>
          </a:bodyPr>
          <a:lstStyle/>
          <a:p>
            <a:pPr algn="ctr"/>
            <a:r>
              <a:rPr lang="en-US" sz="2400" b="1">
                <a:solidFill>
                  <a:schemeClr val="bg1"/>
                </a:solidFill>
                <a:latin typeface="Arial" panose="020B0604020202020204" pitchFamily="34" charset="0"/>
                <a:cs typeface="Arial" panose="020B0604020202020204" pitchFamily="34" charset="0"/>
              </a:rPr>
              <a:t>Safe and Well (Home Fire Safety) Visits</a:t>
            </a:r>
          </a:p>
        </p:txBody>
      </p:sp>
      <p:sp>
        <p:nvSpPr>
          <p:cNvPr id="5" name="Slide Number Placeholder 4">
            <a:extLst>
              <a:ext uri="{FF2B5EF4-FFF2-40B4-BE49-F238E27FC236}">
                <a16:creationId xmlns:a16="http://schemas.microsoft.com/office/drawing/2014/main" id="{5BA9BD57-CAE6-4F7D-AF07-63C5E948975D}"/>
              </a:ext>
            </a:extLst>
          </p:cNvPr>
          <p:cNvSpPr>
            <a:spLocks noGrp="1"/>
          </p:cNvSpPr>
          <p:nvPr>
            <p:ph type="sldNum" sz="quarter" idx="12"/>
          </p:nvPr>
        </p:nvSpPr>
        <p:spPr/>
        <p:txBody>
          <a:bodyPr/>
          <a:lstStyle/>
          <a:p>
            <a:fld id="{E74FDF6B-1ABA-4884-ABE2-34DF926DB6D6}" type="slidenum">
              <a:rPr lang="en-GB" smtClean="0"/>
              <a:t>9</a:t>
            </a:fld>
            <a:endParaRPr lang="en-GB"/>
          </a:p>
        </p:txBody>
      </p:sp>
      <p:sp>
        <p:nvSpPr>
          <p:cNvPr id="17" name="TextBox 16">
            <a:extLst>
              <a:ext uri="{FF2B5EF4-FFF2-40B4-BE49-F238E27FC236}">
                <a16:creationId xmlns:a16="http://schemas.microsoft.com/office/drawing/2014/main" id="{4AD255F2-1195-4826-9987-C0821A30F1DA}"/>
              </a:ext>
            </a:extLst>
          </p:cNvPr>
          <p:cNvSpPr txBox="1"/>
          <p:nvPr/>
        </p:nvSpPr>
        <p:spPr>
          <a:xfrm>
            <a:off x="492513" y="787188"/>
            <a:ext cx="6663661" cy="5785890"/>
          </a:xfrm>
          <a:prstGeom prst="rect">
            <a:avLst/>
          </a:prstGeom>
          <a:solidFill>
            <a:schemeClr val="accent3">
              <a:lumMod val="20000"/>
              <a:lumOff val="80000"/>
            </a:schemeClr>
          </a:solidFill>
        </p:spPr>
        <p:txBody>
          <a:bodyPr wrap="square" lIns="91440" tIns="45720" rIns="91440" bIns="45720" rtlCol="0" anchor="t">
            <a:spAutoFit/>
          </a:bodyPr>
          <a:lstStyle>
            <a:defPPr>
              <a:defRPr lang="en-US"/>
            </a:defPPr>
            <a:lvl1pPr>
              <a:defRPr sz="1600">
                <a:latin typeface="Arial" panose="020B0604020202020204" pitchFamily="34" charset="0"/>
                <a:cs typeface="Arial" panose="020B0604020202020204" pitchFamily="34" charset="0"/>
              </a:defRPr>
            </a:lvl1pPr>
          </a:lstStyle>
          <a:p>
            <a:pPr algn="l" rtl="0" fontAlgn="base"/>
            <a:r>
              <a:rPr lang="en-GB" b="0" i="0" u="none" strike="noStrike">
                <a:solidFill>
                  <a:srgbClr val="000000"/>
                </a:solidFill>
                <a:effectLst/>
                <a:latin typeface="Arial" panose="020B0604020202020204" pitchFamily="34" charset="0"/>
              </a:rPr>
              <a:t>A Safe and Well visit is a person-centred home fire safety visit based upon a </a:t>
            </a:r>
            <a:r>
              <a:rPr lang="en-GB" b="1" i="0" u="none" strike="noStrike">
                <a:solidFill>
                  <a:srgbClr val="000000"/>
                </a:solidFill>
                <a:effectLst/>
                <a:latin typeface="Arial" panose="020B0604020202020204" pitchFamily="34" charset="0"/>
              </a:rPr>
              <a:t>person's</a:t>
            </a:r>
            <a:r>
              <a:rPr lang="en-GB" b="0" i="0" u="none" strike="noStrike">
                <a:solidFill>
                  <a:srgbClr val="000000"/>
                </a:solidFill>
                <a:effectLst/>
                <a:latin typeface="Arial" panose="020B0604020202020204" pitchFamily="34" charset="0"/>
              </a:rPr>
              <a:t> health needs, </a:t>
            </a:r>
            <a:r>
              <a:rPr lang="en-GB" b="1" i="0" u="none" strike="noStrike">
                <a:solidFill>
                  <a:srgbClr val="000000"/>
                </a:solidFill>
                <a:effectLst/>
                <a:latin typeface="Arial" panose="020B0604020202020204" pitchFamily="34" charset="0"/>
              </a:rPr>
              <a:t>behavioural</a:t>
            </a:r>
            <a:r>
              <a:rPr lang="en-GB" b="0" i="0" u="none" strike="noStrike">
                <a:solidFill>
                  <a:srgbClr val="000000"/>
                </a:solidFill>
                <a:effectLst/>
                <a:latin typeface="Arial" panose="020B0604020202020204" pitchFamily="34" charset="0"/>
              </a:rPr>
              <a:t> factors and their home </a:t>
            </a:r>
            <a:r>
              <a:rPr lang="en-GB" b="1" i="0" u="none" strike="noStrike">
                <a:solidFill>
                  <a:srgbClr val="000000"/>
                </a:solidFill>
                <a:effectLst/>
                <a:latin typeface="Arial" panose="020B0604020202020204" pitchFamily="34" charset="0"/>
              </a:rPr>
              <a:t>environment</a:t>
            </a:r>
            <a:r>
              <a:rPr lang="en-GB" b="0" i="0" u="none" strike="noStrike">
                <a:solidFill>
                  <a:srgbClr val="000000"/>
                </a:solidFill>
                <a:effectLst/>
                <a:latin typeface="Arial" panose="020B0604020202020204" pitchFamily="34" charset="0"/>
              </a:rPr>
              <a:t>.</a:t>
            </a: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GB" b="0" i="0">
                <a:solidFill>
                  <a:srgbClr val="000000"/>
                </a:solidFill>
                <a:effectLst/>
                <a:latin typeface="Arial" panose="020B0604020202020204" pitchFamily="34" charset="0"/>
              </a:rPr>
              <a:t>​</a:t>
            </a:r>
            <a:endParaRPr lang="en-GB" b="0" i="0">
              <a:solidFill>
                <a:srgbClr val="000000"/>
              </a:solidFill>
              <a:effectLst/>
              <a:latin typeface="Segoe UI" panose="020B0502040204020203" pitchFamily="34" charset="0"/>
            </a:endParaRPr>
          </a:p>
          <a:p>
            <a:pPr algn="l" rtl="0" fontAlgn="base"/>
            <a:r>
              <a:rPr lang="en-GB" b="0" u="none" strike="noStrike">
                <a:solidFill>
                  <a:srgbClr val="000000"/>
                </a:solidFill>
                <a:effectLst/>
                <a:latin typeface="Arial" panose="020B0604020202020204" pitchFamily="34" charset="0"/>
              </a:rPr>
              <a:t>The primary aim of a Safe and Well visit is to mitigate and reduce fire risk within the home by trying to influence a change in behaviour that may affect or increase the occupant's exposure to increased fire risk.</a:t>
            </a:r>
            <a:r>
              <a:rPr lang="en-US" b="0">
                <a:solidFill>
                  <a:srgbClr val="000000"/>
                </a:solidFill>
                <a:effectLst/>
                <a:latin typeface="Arial" panose="020B0604020202020204" pitchFamily="34" charset="0"/>
              </a:rPr>
              <a:t>​</a:t>
            </a:r>
            <a:endParaRPr lang="en-US" b="0">
              <a:solidFill>
                <a:srgbClr val="000000"/>
              </a:solidFill>
              <a:effectLst/>
              <a:latin typeface="Segoe UI" panose="020B0502040204020203" pitchFamily="34" charset="0"/>
            </a:endParaRPr>
          </a:p>
          <a:p>
            <a:endParaRPr lang="en-GB" b="1">
              <a:solidFill>
                <a:schemeClr val="accent1"/>
              </a:solidFill>
              <a:latin typeface="Arial"/>
              <a:cs typeface="Arial"/>
            </a:endParaRPr>
          </a:p>
          <a:p>
            <a:pPr algn="l" rtl="0" fontAlgn="base"/>
            <a:r>
              <a:rPr lang="en-GB" b="0" i="0" u="none" strike="noStrike">
                <a:solidFill>
                  <a:srgbClr val="000000"/>
                </a:solidFill>
                <a:effectLst/>
                <a:latin typeface="Arial" panose="020B0604020202020204" pitchFamily="34" charset="0"/>
              </a:rPr>
              <a:t>During a Safe and Well visit we will:</a:t>
            </a:r>
            <a:r>
              <a:rPr lang="en-US" b="0" i="0">
                <a:solidFill>
                  <a:srgbClr val="000000"/>
                </a:solidFill>
                <a:effectLst/>
                <a:latin typeface="Arial" panose="020B0604020202020204" pitchFamily="34" charset="0"/>
              </a:rPr>
              <a:t>​</a:t>
            </a:r>
          </a:p>
          <a:p>
            <a:pPr algn="l" rtl="0" fontAlgn="base"/>
            <a:r>
              <a:rPr lang="en-GB" b="0" i="0">
                <a:solidFill>
                  <a:srgbClr val="000000"/>
                </a:solidFill>
                <a:effectLst/>
                <a:latin typeface="Arial" panose="020B0604020202020204" pitchFamily="34" charset="0"/>
              </a:rPr>
              <a:t>​</a:t>
            </a:r>
          </a:p>
          <a:p>
            <a:pPr marL="285750" indent="-285750"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Identify any potential fire risks and discuss with the occupier how they can prevent or reduce the risk.</a:t>
            </a:r>
            <a:r>
              <a:rPr lang="en-US" b="0" i="0">
                <a:solidFill>
                  <a:srgbClr val="000000"/>
                </a:solidFill>
                <a:effectLst/>
                <a:latin typeface="Arial" panose="020B0604020202020204" pitchFamily="34" charset="0"/>
              </a:rPr>
              <a:t>​</a:t>
            </a:r>
          </a:p>
          <a:p>
            <a:pPr algn="l" rtl="0" fontAlgn="base"/>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Ensure occupants have working smoke alarms, install where necessary, and advise on maintenance and testing.</a:t>
            </a:r>
            <a:r>
              <a:rPr lang="en-US" b="0" i="0">
                <a:solidFill>
                  <a:srgbClr val="000000"/>
                </a:solidFill>
                <a:effectLst/>
                <a:latin typeface="Arial" panose="020B0604020202020204" pitchFamily="34" charset="0"/>
              </a:rPr>
              <a:t>​</a:t>
            </a:r>
          </a:p>
          <a:p>
            <a:pPr algn="l" rtl="0" fontAlgn="base"/>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Help put together a household escape plan and identify any mobility issues that may impede on evacuation.</a:t>
            </a:r>
            <a:r>
              <a:rPr lang="en-US" b="0" i="0">
                <a:solidFill>
                  <a:srgbClr val="000000"/>
                </a:solidFill>
                <a:effectLst/>
                <a:latin typeface="Arial" panose="020B0604020202020204" pitchFamily="34" charset="0"/>
              </a:rPr>
              <a:t>​</a:t>
            </a:r>
          </a:p>
          <a:p>
            <a:pPr algn="l" rtl="0" fontAlgn="base"/>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Issue fire retardant bedding, furniture throws and nightwear where needed.</a:t>
            </a:r>
            <a:r>
              <a:rPr lang="en-US" b="0" i="0">
                <a:solidFill>
                  <a:srgbClr val="000000"/>
                </a:solidFill>
                <a:effectLst/>
                <a:latin typeface="Arial" panose="020B0604020202020204" pitchFamily="34" charset="0"/>
              </a:rPr>
              <a:t>​</a:t>
            </a:r>
          </a:p>
          <a:p>
            <a:pPr algn="l" rtl="0" fontAlgn="base"/>
            <a:endParaRPr lang="en-GB"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GB" b="0" i="0" u="none" strike="noStrike">
                <a:solidFill>
                  <a:srgbClr val="000000"/>
                </a:solidFill>
                <a:effectLst/>
                <a:latin typeface="Arial" panose="020B0604020202020204" pitchFamily="34" charset="0"/>
              </a:rPr>
              <a:t>Give basic advice on topics such as falls prevention and smoking.</a:t>
            </a:r>
            <a:r>
              <a:rPr lang="en-US" b="0" i="0">
                <a:solidFill>
                  <a:srgbClr val="000000"/>
                </a:solidFill>
                <a:effectLst/>
                <a:latin typeface="Arial" panose="020B0604020202020204" pitchFamily="34" charset="0"/>
              </a:rPr>
              <a:t>​</a:t>
            </a:r>
          </a:p>
        </p:txBody>
      </p:sp>
      <p:pic>
        <p:nvPicPr>
          <p:cNvPr id="8" name="Picture 7" descr="Logo&#10;&#10;Description automatically generated with medium confidence">
            <a:extLst>
              <a:ext uri="{FF2B5EF4-FFF2-40B4-BE49-F238E27FC236}">
                <a16:creationId xmlns:a16="http://schemas.microsoft.com/office/drawing/2014/main" id="{EA83E80C-D027-031F-9EE0-F999B0AE42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5078" y="626483"/>
            <a:ext cx="4614949" cy="3281741"/>
          </a:xfrm>
          <a:prstGeom prst="rect">
            <a:avLst/>
          </a:prstGeom>
        </p:spPr>
      </p:pic>
      <p:pic>
        <p:nvPicPr>
          <p:cNvPr id="3" name="Picture 2" descr="A blue and white poster with houses and a heart on the hill&#10;&#10;Description automatically generated">
            <a:extLst>
              <a:ext uri="{FF2B5EF4-FFF2-40B4-BE49-F238E27FC236}">
                <a16:creationId xmlns:a16="http://schemas.microsoft.com/office/drawing/2014/main" id="{DB8A21DC-F75B-4582-D2CD-78C9D0067A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78129" y="4085896"/>
            <a:ext cx="2156496" cy="2640725"/>
          </a:xfrm>
          <a:prstGeom prst="rect">
            <a:avLst/>
          </a:prstGeom>
        </p:spPr>
      </p:pic>
    </p:spTree>
    <p:extLst>
      <p:ext uri="{BB962C8B-B14F-4D97-AF65-F5344CB8AC3E}">
        <p14:creationId xmlns:p14="http://schemas.microsoft.com/office/powerpoint/2010/main" val="337571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536ccb-b14a-4ea0-b1e3-f942d5f494ca">
      <UserInfo>
        <DisplayName>SharingLinks.1647e40c-3c94-4b60-b668-727531cc0184.Flexible.59fb476f-0406-40e2-84da-05371661138f</DisplayName>
        <AccountId>2725</AccountId>
        <AccountType/>
      </UserInfo>
      <UserInfo>
        <DisplayName>Clive Chappell</DisplayName>
        <AccountId>59</AccountId>
        <AccountType/>
      </UserInfo>
      <UserInfo>
        <DisplayName>SharingLinks.ee97eb91-e149-48fe-ae84-2736bb3209e6.Flexible.7d5fff22-eee0-49f4-86e1-0e4ff6ff7a33</DisplayName>
        <AccountId>649</AccountId>
        <AccountType/>
      </UserInfo>
      <UserInfo>
        <DisplayName>Limited Access System Group For List 17adb106-352f-4408-8fe1-7ec3561d37dc</DisplayName>
        <AccountId>639</AccountId>
        <AccountType/>
      </UserInfo>
      <UserInfo>
        <DisplayName>SharingLinks.e532b96f-0cbe-49c0-b6af-d8cbfd7f93d9.Flexible.162dea68-dbd4-44fb-ae33-b4740058c095</DisplayName>
        <AccountId>924</AccountId>
        <AccountType/>
      </UserInfo>
      <UserInfo>
        <DisplayName>SharingLinks.c35c206b-153a-47e2-bb9d-6fd5f19a4a3b.Flexible.45869929-df7f-4b9b-99f0-57e4cee92713</DisplayName>
        <AccountId>185</AccountId>
        <AccountType/>
      </UserInfo>
      <UserInfo>
        <DisplayName>SharingLinks.463f38dd-8eaa-4afc-aec3-d5b687adcb9a.Flexible.d1c1be41-289b-4e1b-a4d5-d1e7d8f733a2</DisplayName>
        <AccountId>1728</AccountId>
        <AccountType/>
      </UserInfo>
      <UserInfo>
        <DisplayName>Kate Durham</DisplayName>
        <AccountId>174</AccountId>
        <AccountType/>
      </UserInfo>
      <UserInfo>
        <DisplayName>CSOEastleighFG</DisplayName>
        <AccountId>1805</AccountId>
        <AccountType/>
      </UserInfo>
      <UserInfo>
        <DisplayName>SharingLinks.ead0710c-ed88-4bf5-ad3c-8fc26f394f57.Flexible.d97f78b3-f7d7-41b0-ac3c-fa48af703ff2</DisplayName>
        <AccountId>701</AccountId>
        <AccountType/>
      </UserInfo>
      <UserInfo>
        <DisplayName>SharingLinks.b5c2d653-b6d3-4918-86ef-bc51e781289c.Flexible.a3710ad0-2b51-43f2-8d95-2f344a3951d1</DisplayName>
        <AccountId>2735</AccountId>
        <AccountType/>
      </UserInfo>
      <UserInfo>
        <DisplayName>SharingLinks.d196ef09-7a40-49ed-8353-bc81fadb1cb0.Flexible.7f217dbc-b1ab-49cf-86cd-858946415518</DisplayName>
        <AccountId>2871</AccountId>
        <AccountType/>
      </UserInfo>
      <UserInfo>
        <DisplayName>SharingLinks.9bf75f9a-d937-41e2-a86a-4a65e43f4a5c.Flexible.0b3ae1d5-ea78-4a1a-bcda-ac142daf4229</DisplayName>
        <AccountId>1778</AccountId>
        <AccountType/>
      </UserInfo>
      <UserInfo>
        <DisplayName>Kathryn Harcourt-Brown</DisplayName>
        <AccountId>856</AccountId>
        <AccountType/>
      </UserInfo>
      <UserInfo>
        <DisplayName>SharingLinks.678cac97-4da5-4b25-8fa6-e613ea651421.Flexible.ae6eacfa-ae3d-415e-b99f-bb0b54948e01</DisplayName>
        <AccountId>356</AccountId>
        <AccountType/>
      </UserInfo>
      <UserInfo>
        <DisplayName>SharingLinks.e95d370c-f603-4c1e-a281-34011857c996.Flexible.6ce38cb2-21fd-49f8-a677-0cea314d910f</DisplayName>
        <AccountId>1807</AccountId>
        <AccountType/>
      </UserInfo>
      <UserInfo>
        <DisplayName>Megan Maddex</DisplayName>
        <AccountId>149</AccountId>
        <AccountType/>
      </UserInfo>
      <UserInfo>
        <DisplayName>SharingLinks.34eb6b86-3e70-4b9d-8360-a6bdca3ba351.Flexible.af30f90d-7d8e-49bf-8dab-9f47f6c2ec14</DisplayName>
        <AccountId>454</AccountId>
        <AccountType/>
      </UserInfo>
      <UserInfo>
        <DisplayName>SharingLinks.8a878747-c437-4257-8b7e-97784e4b63f1.Flexible.2f3536cd-ff49-4363-88a5-834003bf89a8</DisplayName>
        <AccountId>1888</AccountId>
        <AccountType/>
      </UserInfo>
      <UserInfo>
        <DisplayName>William Todd</DisplayName>
        <AccountId>546</AccountId>
        <AccountType/>
      </UserInfo>
      <UserInfo>
        <DisplayName>Limited Access System Group</DisplayName>
        <AccountId>46</AccountId>
        <AccountType/>
      </UserInfo>
      <UserInfo>
        <DisplayName>Limited Access System Group For List 30b7d88f-6bbb-4bdd-b26f-73e3e26339ba</DisplayName>
        <AccountId>253</AccountId>
        <AccountType/>
      </UserInfo>
      <UserInfo>
        <DisplayName>SharingLinks.036c2ad0-9e33-4d04-aa48-fc6cb1a8e7f6.Flexible.9b25f0f4-abf0-444b-a4e7-93b2798d429b</DisplayName>
        <AccountId>3064</AccountId>
        <AccountType/>
      </UserInfo>
      <UserInfo>
        <DisplayName>Alex Cordwell</DisplayName>
        <AccountId>251</AccountId>
        <AccountType/>
      </UserInfo>
      <UserInfo>
        <DisplayName>SharingLinks.543cf77c-7541-4de9-808c-eb98a95ad062.Flexible.c3148ee6-0a6d-4987-8315-51c8a461471b</DisplayName>
        <AccountId>590</AccountId>
        <AccountType/>
      </UserInfo>
      <UserInfo>
        <DisplayName>Kevin Robson</DisplayName>
        <AccountId>131</AccountId>
        <AccountType/>
      </UserInfo>
      <UserInfo>
        <DisplayName>SharingLinks.a5af50a6-24f0-4903-acc1-3c10fd3c1a43.Flexible.c434a268-8c5f-4999-9776-f8c2afc2b508</DisplayName>
        <AccountId>2167</AccountId>
        <AccountType/>
      </UserInfo>
      <UserInfo>
        <DisplayName>SharingLinks.d714cc06-fa12-4cce-b366-a10c5d23e489.Flexible.b514a666-ef1c-4056-a5c3-5e6b5a5c049b</DisplayName>
        <AccountId>81</AccountId>
        <AccountType/>
      </UserInfo>
      <UserInfo>
        <DisplayName>Wright, Kelvin (Fire Service)</DisplayName>
        <AccountId>107</AccountId>
        <AccountType/>
      </UserInfo>
      <UserInfo>
        <DisplayName>Jo Scarth</DisplayName>
        <AccountId>451</AccountId>
        <AccountType/>
      </UserInfo>
      <UserInfo>
        <DisplayName>Inclusion &amp; Diversity Team</DisplayName>
        <AccountId>2074</AccountId>
        <AccountType/>
      </UserInfo>
      <UserInfo>
        <DisplayName>Sandy Thomson</DisplayName>
        <AccountId>312</AccountId>
        <AccountType/>
      </UserInfo>
      <UserInfo>
        <DisplayName>SharingLinks.a01fd60b-d1cf-473a-8259-847073a9ac29.Flexible.6c39d547-e747-40f7-985b-7bea582843f6</DisplayName>
        <AccountId>3215</AccountId>
        <AccountType/>
      </UserInfo>
      <UserInfo>
        <DisplayName>Kevin Evenett</DisplayName>
        <AccountId>494</AccountId>
        <AccountType/>
      </UserInfo>
      <UserInfo>
        <DisplayName>SharingLinks.d1e4ea74-dcbf-4ed3-8a85-588b9aae7dc4.Flexible.63a58c37-f930-4b18-b9f0-aec6644d4ba3</DisplayName>
        <AccountId>671</AccountId>
        <AccountType/>
      </UserInfo>
      <UserInfo>
        <DisplayName>SharingLinks.8b3ade55-7336-4ee0-8a8e-9025aa2863fa.Flexible.714813a1-cc2c-4bb4-a36d-0b6dd1a25d94</DisplayName>
        <AccountId>96</AccountId>
        <AccountType/>
      </UserInfo>
      <UserInfo>
        <DisplayName>SharingLinks.451d4c21-a6c9-4c86-ae7a-7dbb7c157139.Flexible.cdf23581-16a4-4415-9f49-1678227ea40f</DisplayName>
        <AccountId>775</AccountId>
        <AccountType/>
      </UserInfo>
      <UserInfo>
        <DisplayName>SharingLinks.32c4ca50-7ab9-45cf-bcd6-b82b5a08a874.Flexible.09b400b8-4fe7-47cb-85f3-6a6539104d79</DisplayName>
        <AccountId>311</AccountId>
        <AccountType/>
      </UserInfo>
      <UserInfo>
        <DisplayName>Brian Godson</DisplayName>
        <AccountId>61</AccountId>
        <AccountType/>
      </UserInfo>
      <UserInfo>
        <DisplayName>SharingLinks.2b8d3f61-41aa-4709-982c-703dbd900e65.Flexible.18e02626-a9a3-4d1e-b9e3-4479334522ba</DisplayName>
        <AccountId>1364</AccountId>
        <AccountType/>
      </UserInfo>
      <UserInfo>
        <DisplayName>Ross Brockbank</DisplayName>
        <AccountId>549</AccountId>
        <AccountType/>
      </UserInfo>
      <UserInfo>
        <DisplayName>SharingLinks.b5cef6ca-5962-4d70-bd9c-9aa12af425dd.Flexible.fb5d9dea-7b73-4f01-8682-c83d8f1a643c</DisplayName>
        <AccountId>101</AccountId>
        <AccountType/>
      </UserInfo>
      <UserInfo>
        <DisplayName>NT AUTHORITY\LOCAL SERVICE</DisplayName>
        <AccountId>128</AccountId>
        <AccountType/>
      </UserInfo>
      <UserInfo>
        <DisplayName>Richard Furse</DisplayName>
        <AccountId>150</AccountId>
        <AccountType/>
      </UserInfo>
      <UserInfo>
        <DisplayName>Hayes, Daniel</DisplayName>
        <AccountId>108</AccountId>
        <AccountType/>
      </UserInfo>
      <UserInfo>
        <DisplayName>SharingLinks.a16605fd-fae8-4656-b668-eae95873efb2.Flexible.c154f5bc-f8bf-484b-b617-27b9f575b3f3</DisplayName>
        <AccountId>3175</AccountId>
        <AccountType/>
      </UserInfo>
      <UserInfo>
        <DisplayName>Paul Francis</DisplayName>
        <AccountId>16</AccountId>
        <AccountType/>
      </UserInfo>
      <UserInfo>
        <DisplayName>Kelly Hedges</DisplayName>
        <AccountId>375</AccountId>
        <AccountType/>
      </UserInfo>
    </SharedWithUsers>
    <lcf76f155ced4ddcb4097134ff3c332f xmlns="68efffe3-e1e8-4c67-8e83-45847638a375">
      <Terms xmlns="http://schemas.microsoft.com/office/infopath/2007/PartnerControls"/>
    </lcf76f155ced4ddcb4097134ff3c332f>
    <TaxCatchAll xmlns="4657331a-6d33-4495-b172-d765bf30c8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830FD49976104295250E57D51C2B9B" ma:contentTypeVersion="14" ma:contentTypeDescription="Create a new document." ma:contentTypeScope="" ma:versionID="5de5d643ef82f29aa391e0dea2a53b5c">
  <xsd:schema xmlns:xsd="http://www.w3.org/2001/XMLSchema" xmlns:xs="http://www.w3.org/2001/XMLSchema" xmlns:p="http://schemas.microsoft.com/office/2006/metadata/properties" xmlns:ns2="4d536ccb-b14a-4ea0-b1e3-f942d5f494ca" xmlns:ns3="68efffe3-e1e8-4c67-8e83-45847638a375" xmlns:ns4="4657331a-6d33-4495-b172-d765bf30c863" targetNamespace="http://schemas.microsoft.com/office/2006/metadata/properties" ma:root="true" ma:fieldsID="c1b8aea5cdd80a89853faab9e6a00653" ns2:_="" ns3:_="" ns4:_="">
    <xsd:import namespace="4d536ccb-b14a-4ea0-b1e3-f942d5f494ca"/>
    <xsd:import namespace="68efffe3-e1e8-4c67-8e83-45847638a375"/>
    <xsd:import namespace="4657331a-6d33-4495-b172-d765bf30c8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efffe3-e1e8-4c67-8e83-45847638a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7331a-6d33-4495-b172-d765bf30c86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253257-10fd-42a0-897c-78ad8b0d3b3c}" ma:internalName="TaxCatchAll" ma:showField="CatchAllData" ma:web="4657331a-6d33-4495-b172-d765bf30c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CE-19C4-4177-8928-C573A7EAA26A}">
  <ds:schemaRefs>
    <ds:schemaRef ds:uri="http://schemas.microsoft.com/sharepoint/v3/contenttype/forms"/>
  </ds:schemaRefs>
</ds:datastoreItem>
</file>

<file path=customXml/itemProps2.xml><?xml version="1.0" encoding="utf-8"?>
<ds:datastoreItem xmlns:ds="http://schemas.openxmlformats.org/officeDocument/2006/customXml" ds:itemID="{6C025BCF-560A-4F96-BDC9-BA2D5677B0A8}">
  <ds:schemaRefs>
    <ds:schemaRef ds:uri="http://www.w3.org/XML/1998/namespace"/>
    <ds:schemaRef ds:uri="http://schemas.openxmlformats.org/package/2006/metadata/core-properties"/>
    <ds:schemaRef ds:uri="5cdd6698-265a-4a94-a32d-c42d85a73de1"/>
    <ds:schemaRef ds:uri="http://purl.org/dc/dcmitype/"/>
    <ds:schemaRef ds:uri="http://purl.org/dc/elements/1.1/"/>
    <ds:schemaRef ds:uri="http://schemas.microsoft.com/office/2006/documentManagement/types"/>
    <ds:schemaRef ds:uri="http://schemas.microsoft.com/office/infopath/2007/PartnerControls"/>
    <ds:schemaRef ds:uri="33a6d017-06a7-436c-82f0-1a5c2c004a52"/>
    <ds:schemaRef ds:uri="60c20624-9798-4be0-a840-9f4517d1d7a0"/>
    <ds:schemaRef ds:uri="http://schemas.microsoft.com/office/2006/metadata/properties"/>
    <ds:schemaRef ds:uri="http://purl.org/dc/terms/"/>
    <ds:schemaRef ds:uri="4d536ccb-b14a-4ea0-b1e3-f942d5f494ca"/>
    <ds:schemaRef ds:uri="68efffe3-e1e8-4c67-8e83-45847638a375"/>
    <ds:schemaRef ds:uri="4657331a-6d33-4495-b172-d765bf30c863"/>
  </ds:schemaRefs>
</ds:datastoreItem>
</file>

<file path=customXml/itemProps3.xml><?xml version="1.0" encoding="utf-8"?>
<ds:datastoreItem xmlns:ds="http://schemas.openxmlformats.org/officeDocument/2006/customXml" ds:itemID="{291B690F-869C-46A1-A3C2-91805B6DE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6ccb-b14a-4ea0-b1e3-f942d5f494ca"/>
    <ds:schemaRef ds:uri="68efffe3-e1e8-4c67-8e83-45847638a375"/>
    <ds:schemaRef ds:uri="4657331a-6d33-4495-b172-d765bf30c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TotalTime>
  <Words>1344</Words>
  <Application>Microsoft Office PowerPoint</Application>
  <PresentationFormat>Widescreen</PresentationFormat>
  <Paragraphs>172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Gray</dc:creator>
  <cp:lastModifiedBy>Lawrence, Alison</cp:lastModifiedBy>
  <cp:revision>1</cp:revision>
  <cp:lastPrinted>2022-10-26T15:51:51Z</cp:lastPrinted>
  <dcterms:created xsi:type="dcterms:W3CDTF">2020-01-13T09:13:18Z</dcterms:created>
  <dcterms:modified xsi:type="dcterms:W3CDTF">2024-04-23T14:53:41Z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e1708afc2544779231ed23ceb21b23">
    <vt:lpwstr>Unspecified|c226ad54-fb30-4670-b077-fd39d1177859</vt:lpwstr>
  </property>
  <property fmtid="{D5CDD505-2E9C-101B-9397-08002B2CF9AE}" pid="3" name="k2a44eabde814177ad50d288f931b5cb">
    <vt:lpwstr>Official|c43c1032-e9de-4ec3-8442-1e6f3e010d1e</vt:lpwstr>
  </property>
  <property fmtid="{D5CDD505-2E9C-101B-9397-08002B2CF9AE}" pid="4" name="ContentTypeId">
    <vt:lpwstr>0x0101009317D7C968E12441A47038BED95D198C</vt:lpwstr>
  </property>
  <property fmtid="{D5CDD505-2E9C-101B-9397-08002B2CF9AE}" pid="5" name="n307adf9f6eb4e0b9979842d2fd1466a">
    <vt:lpwstr>Select if applicable|59f6af91-ad36-40ee-91fe-861585da0b92</vt:lpwstr>
  </property>
  <property fmtid="{D5CDD505-2E9C-101B-9397-08002B2CF9AE}" pid="6" name="Application/Equipment">
    <vt:lpwstr>128;#Unspecified|c226ad54-fb30-4670-b077-fd39d1177859</vt:lpwstr>
  </property>
  <property fmtid="{D5CDD505-2E9C-101B-9397-08002B2CF9AE}" pid="7" name="Security Classification">
    <vt:lpwstr>53;#Official|c43c1032-e9de-4ec3-8442-1e6f3e010d1e</vt:lpwstr>
  </property>
  <property fmtid="{D5CDD505-2E9C-101B-9397-08002B2CF9AE}" pid="8" name="Supplier">
    <vt:lpwstr>127;#Select if applicable|59f6af91-ad36-40ee-91fe-861585da0b92</vt:lpwstr>
  </property>
  <property fmtid="{D5CDD505-2E9C-101B-9397-08002B2CF9AE}" pid="9" name="f3cd69f3903c478fb97e11aecbdb1e1e">
    <vt:lpwstr/>
  </property>
  <property fmtid="{D5CDD505-2E9C-101B-9397-08002B2CF9AE}" pid="10" name="Document_x0020_Category1">
    <vt:lpwstr/>
  </property>
  <property fmtid="{D5CDD505-2E9C-101B-9397-08002B2CF9AE}" pid="11" name="j33f77ef9be44e54bfe69727e550bf23">
    <vt:lpwstr/>
  </property>
  <property fmtid="{D5CDD505-2E9C-101B-9397-08002B2CF9AE}" pid="12" name="Document Category1">
    <vt:lpwstr/>
  </property>
  <property fmtid="{D5CDD505-2E9C-101B-9397-08002B2CF9AE}" pid="13" name="Team">
    <vt:lpwstr/>
  </property>
  <property fmtid="{D5CDD505-2E9C-101B-9397-08002B2CF9AE}" pid="14" name="HFRS Location">
    <vt:lpwstr/>
  </property>
  <property fmtid="{D5CDD505-2E9C-101B-9397-08002B2CF9AE}" pid="15" name="HFRS_x0020_Location">
    <vt:lpwstr/>
  </property>
  <property fmtid="{D5CDD505-2E9C-101B-9397-08002B2CF9AE}" pid="16" name="p3f10cae6b3c474db05917edc9c2aa18">
    <vt:lpwstr/>
  </property>
  <property fmtid="{D5CDD505-2E9C-101B-9397-08002B2CF9AE}" pid="17" name="MSIP_Label_0374b79e-0b12-4022-a0b6-3829b61a9aaa_Enabled">
    <vt:lpwstr>true</vt:lpwstr>
  </property>
  <property fmtid="{D5CDD505-2E9C-101B-9397-08002B2CF9AE}" pid="18" name="MSIP_Label_0374b79e-0b12-4022-a0b6-3829b61a9aaa_ActionId">
    <vt:lpwstr>661298e9-dbd1-47a1-8bf8-a5bf2c5e75dc</vt:lpwstr>
  </property>
  <property fmtid="{D5CDD505-2E9C-101B-9397-08002B2CF9AE}" pid="19" name="MSIP_Label_0374b79e-0b12-4022-a0b6-3829b61a9aaa_SetDate">
    <vt:lpwstr>2022-03-28T10:31:06Z</vt:lpwstr>
  </property>
  <property fmtid="{D5CDD505-2E9C-101B-9397-08002B2CF9AE}" pid="20" name="MSIP_Label_0374b79e-0b12-4022-a0b6-3829b61a9aaa_Name">
    <vt:lpwstr>0374b79e-0b12-4022-a0b6-3829b61a9aaa</vt:lpwstr>
  </property>
  <property fmtid="{D5CDD505-2E9C-101B-9397-08002B2CF9AE}" pid="21" name="MSIP_Label_0374b79e-0b12-4022-a0b6-3829b61a9aaa_ContentBits">
    <vt:lpwstr>0</vt:lpwstr>
  </property>
  <property fmtid="{D5CDD505-2E9C-101B-9397-08002B2CF9AE}" pid="22" name="MSIP_Label_0374b79e-0b12-4022-a0b6-3829b61a9aaa_SiteId">
    <vt:lpwstr>25113e57-71ec-46db-8047-a1fa96b9b68d</vt:lpwstr>
  </property>
  <property fmtid="{D5CDD505-2E9C-101B-9397-08002B2CF9AE}" pid="23" name="MSIP_Label_0374b79e-0b12-4022-a0b6-3829b61a9aaa_Method">
    <vt:lpwstr>Standard</vt:lpwstr>
  </property>
  <property fmtid="{D5CDD505-2E9C-101B-9397-08002B2CF9AE}" pid="24" name="MediaServiceImageTags">
    <vt:lpwstr/>
  </property>
  <property fmtid="{D5CDD505-2E9C-101B-9397-08002B2CF9AE}" pid="25" name="MSIP_Label_e7a9bba0-8317-414c-a336-adccc738dda9_Enabled">
    <vt:lpwstr>true</vt:lpwstr>
  </property>
  <property fmtid="{D5CDD505-2E9C-101B-9397-08002B2CF9AE}" pid="26" name="MSIP_Label_e7a9bba0-8317-414c-a336-adccc738dda9_SetDate">
    <vt:lpwstr>2024-04-23T14:53:11Z</vt:lpwstr>
  </property>
  <property fmtid="{D5CDD505-2E9C-101B-9397-08002B2CF9AE}" pid="27" name="MSIP_Label_e7a9bba0-8317-414c-a336-adccc738dda9_Method">
    <vt:lpwstr>Privileged</vt:lpwstr>
  </property>
  <property fmtid="{D5CDD505-2E9C-101B-9397-08002B2CF9AE}" pid="28" name="MSIP_Label_e7a9bba0-8317-414c-a336-adccc738dda9_Name">
    <vt:lpwstr>Public</vt:lpwstr>
  </property>
  <property fmtid="{D5CDD505-2E9C-101B-9397-08002B2CF9AE}" pid="29" name="MSIP_Label_e7a9bba0-8317-414c-a336-adccc738dda9_SiteId">
    <vt:lpwstr>d6674c51-daa4-4142-8047-15a78bbe9306</vt:lpwstr>
  </property>
  <property fmtid="{D5CDD505-2E9C-101B-9397-08002B2CF9AE}" pid="30" name="MSIP_Label_e7a9bba0-8317-414c-a336-adccc738dda9_ActionId">
    <vt:lpwstr>5fd94526-1502-4e77-86bb-d5c5fbc461a4</vt:lpwstr>
  </property>
  <property fmtid="{D5CDD505-2E9C-101B-9397-08002B2CF9AE}" pid="31" name="MSIP_Label_e7a9bba0-8317-414c-a336-adccc738dda9_ContentBits">
    <vt:lpwstr>1</vt:lpwstr>
  </property>
  <property fmtid="{D5CDD505-2E9C-101B-9397-08002B2CF9AE}" pid="32" name="ClassificationContentMarkingHeaderLocations">
    <vt:lpwstr>Office Theme:8</vt:lpwstr>
  </property>
  <property fmtid="{D5CDD505-2E9C-101B-9397-08002B2CF9AE}" pid="33" name="ClassificationContentMarkingHeaderText">
    <vt:lpwstr>- Public -</vt:lpwstr>
  </property>
</Properties>
</file>