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63"/>
  </p:notesMasterIdLst>
  <p:sldIdLst>
    <p:sldId id="256" r:id="rId4"/>
    <p:sldId id="261" r:id="rId5"/>
    <p:sldId id="346" r:id="rId6"/>
    <p:sldId id="707" r:id="rId7"/>
    <p:sldId id="708" r:id="rId8"/>
    <p:sldId id="347" r:id="rId9"/>
    <p:sldId id="709" r:id="rId10"/>
    <p:sldId id="348" r:id="rId11"/>
    <p:sldId id="270" r:id="rId12"/>
    <p:sldId id="309" r:id="rId13"/>
    <p:sldId id="585" r:id="rId14"/>
    <p:sldId id="586" r:id="rId15"/>
    <p:sldId id="553" r:id="rId16"/>
    <p:sldId id="596" r:id="rId17"/>
    <p:sldId id="595" r:id="rId18"/>
    <p:sldId id="592" r:id="rId19"/>
    <p:sldId id="593" r:id="rId20"/>
    <p:sldId id="594" r:id="rId21"/>
    <p:sldId id="607" r:id="rId22"/>
    <p:sldId id="328" r:id="rId23"/>
    <p:sldId id="281" r:id="rId24"/>
    <p:sldId id="282" r:id="rId25"/>
    <p:sldId id="260" r:id="rId26"/>
    <p:sldId id="701" r:id="rId27"/>
    <p:sldId id="702" r:id="rId28"/>
    <p:sldId id="703" r:id="rId29"/>
    <p:sldId id="351" r:id="rId30"/>
    <p:sldId id="352" r:id="rId31"/>
    <p:sldId id="566" r:id="rId32"/>
    <p:sldId id="567" r:id="rId33"/>
    <p:sldId id="559" r:id="rId34"/>
    <p:sldId id="560" r:id="rId35"/>
    <p:sldId id="370" r:id="rId36"/>
    <p:sldId id="705" r:id="rId37"/>
    <p:sldId id="706" r:id="rId38"/>
    <p:sldId id="266" r:id="rId39"/>
    <p:sldId id="264" r:id="rId40"/>
    <p:sldId id="408" r:id="rId41"/>
    <p:sldId id="416" r:id="rId42"/>
    <p:sldId id="439" r:id="rId43"/>
    <p:sldId id="313" r:id="rId44"/>
    <p:sldId id="415" r:id="rId45"/>
    <p:sldId id="557" r:id="rId46"/>
    <p:sldId id="499" r:id="rId47"/>
    <p:sldId id="555" r:id="rId48"/>
    <p:sldId id="433" r:id="rId49"/>
    <p:sldId id="556" r:id="rId50"/>
    <p:sldId id="443" r:id="rId51"/>
    <p:sldId id="710" r:id="rId52"/>
    <p:sldId id="712" r:id="rId53"/>
    <p:sldId id="713" r:id="rId54"/>
    <p:sldId id="572" r:id="rId55"/>
    <p:sldId id="573" r:id="rId56"/>
    <p:sldId id="711" r:id="rId57"/>
    <p:sldId id="714" r:id="rId58"/>
    <p:sldId id="492" r:id="rId59"/>
    <p:sldId id="493" r:id="rId60"/>
    <p:sldId id="527" r:id="rId61"/>
    <p:sldId id="528"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84"/>
    <p:restoredTop sz="83278"/>
  </p:normalViewPr>
  <p:slideViewPr>
    <p:cSldViewPr snapToGrid="0" snapToObjects="1">
      <p:cViewPr varScale="1">
        <p:scale>
          <a:sx n="52" d="100"/>
          <a:sy n="52" d="100"/>
        </p:scale>
        <p:origin x="77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9C61CC-FB97-204F-9C12-B67995F40552}" type="datetimeFigureOut">
              <a:rPr lang="en-GB" smtClean="0"/>
              <a:t>23/04/2024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ACCE35-D4FD-1048-A872-A26EE3D5B862}" type="slidenum">
              <a:rPr lang="en-GB" smtClean="0"/>
              <a:t>‹#›</a:t>
            </a:fld>
            <a:endParaRPr lang="en-GB"/>
          </a:p>
        </p:txBody>
      </p:sp>
    </p:spTree>
    <p:extLst>
      <p:ext uri="{BB962C8B-B14F-4D97-AF65-F5344CB8AC3E}">
        <p14:creationId xmlns:p14="http://schemas.microsoft.com/office/powerpoint/2010/main" val="3367359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these feel familiar?</a:t>
            </a:r>
          </a:p>
          <a:p>
            <a:endParaRPr lang="en-GB" dirty="0"/>
          </a:p>
          <a:p>
            <a:r>
              <a:rPr lang="en-GB" dirty="0"/>
              <a:t>Identified by Alcohol Concern (and me)</a:t>
            </a:r>
          </a:p>
          <a:p>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Between 29/01/18 and 11/09/19, there were 16 examples of unsuccessful single and multi-agency attempts to engage Andrew. These ranged from Andrew not attending pre-arranged appointments to Andrew refusing entry to his home and refusing to go to hospital.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There were 19 references to self-neglect between 10/04/19 and 05/09/19 plus three safeguarding referrals by West Midland Ambulance Service to Stoke on Trent adult social services for an assessment of self-neglect and five other requests for assessments. Andrew also asked for support on two occasions. An assessment of needs was begun on 19/07/19 and remained open until Andrew’s death. The expectation appears to have been that Andrew should make use of the support available, but given the known extent of Andrew’s self-neglect, his limited ability to care for himself and his history of not being able to take advantage of the services offered to him, this conclusion and recommendation appear overly optimistic.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There was little known about Andrew’s social network and circumstances but there were some warning signs that he was being exploited. For example, on 05/03/19 Andrew wanted to speak to the police regarding problems with his neighbours who he said were constantly causing a nuisance. On 16/07/19, whilst in hospital Andrew made references to his girlfriend and her daughter, whom he chatted with online. Andrew said that he would need to move as they were going to come and live with him. On reflection, practitioners were concerned that Andrew may have been financially exploited in this relationship. On 03/09/19 the police attended following a report that a man, who claimed to be Andrew’s uncle, was trying to gain access to Andrew’s home. </a:t>
            </a:r>
            <a:endParaRPr lang="en-GB" dirty="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There was a suggestion that Andrew had been sexually abused as a child. There were few references to this and little exploration of how this and any other previous traumatic experiences might have contributed to Andrew’s present situation.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Andrew had chronic health problems which included ultimately fatal gastrointestinal bleeding as a result of alcohol misuse and related health conditions and a Clostridium difficile infection.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Andrew was described as suffering from depression (29/01/18) and community mental health services attempted to engage him. On 15/09/18, Andrew was detained under s136 Mental Health Act by British Transport Police due to concerns that he was suicidal. Andrew was taken to the </a:t>
            </a:r>
            <a:r>
              <a:rPr lang="en-GB" sz="1200" kern="1200" dirty="0" err="1">
                <a:solidFill>
                  <a:schemeClr val="tx1"/>
                </a:solidFill>
                <a:effectLst/>
                <a:latin typeface="+mn-lt"/>
                <a:ea typeface="+mn-ea"/>
                <a:cs typeface="+mn-cs"/>
              </a:rPr>
              <a:t>Harplands</a:t>
            </a:r>
            <a:r>
              <a:rPr lang="en-GB" sz="1200" kern="1200" dirty="0">
                <a:solidFill>
                  <a:schemeClr val="tx1"/>
                </a:solidFill>
                <a:effectLst/>
                <a:latin typeface="+mn-lt"/>
                <a:ea typeface="+mn-ea"/>
                <a:cs typeface="+mn-cs"/>
              </a:rPr>
              <a:t> Hospital, a mental health service. On 10/04/19, there was a suggestion by the Brighter Futures worker that admission under the Mental Health Act might be useful and on 29/05/19 a Mental Health Act assessment was requested by Andrew’s GP to facilitate the treatment of Andrew’s physical health needs. The Mental Health Act, however, does not allow detention for physical health treatments. These contacts with mental health services also revealed difficulties in making assessments whilst Andrew was intoxicated.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Mental health service contacts and assessments that did not result in ongoing treatment, including detoxification, also featured in the David learning review undertaken by the Staffordshire and Stoke-on-Trent Adult Safeguarding Partnership Board.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There was no exploration of the extent to which Andrew’s earlier life had exposed him to traumatic events. Andrew’s mother had died within the 12 months prior to the period covered by the chronology and it was believed that this had a detrimental effect on Andrew’s mental health. The impact of this bereavement, or of other previous traumatic experiences (there was a suggestion that Andrew has been sexually abused in his childhood), upon Andrew’s alcohol intake is difficult to measure using the available information. In 2018 there were attempts by Dove to offer Andrew bereavement counselling, but Andrew did not make use of these. There do not appear to have been attempts to explore why Andrew did not make use of this counselling and he was left to make contact again if he wished. The loss of a mother was also a feature in the David learning review undertaken by the Staffordshire and Stoke-on- Trent Adult Safeguarding Partnership Board.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Family involvement is a feature in both the Alcohol Change UK report of 2019 and in the guidance on working with people who self-neglect. There was some evidence of the involvement of Andrew’s family and attempts to engage with them during the period covered by the chronology. Agencies were aware of Andrew’s father, as evidenced by the liaison with him by the ambulance crew to obtain a key to Andrew’s flat on 24/05/19; the </a:t>
            </a:r>
            <a:r>
              <a:rPr lang="en-GB" sz="1200" kern="1200" dirty="0" err="1">
                <a:solidFill>
                  <a:schemeClr val="tx1"/>
                </a:solidFill>
                <a:effectLst/>
                <a:latin typeface="+mn-lt"/>
                <a:ea typeface="+mn-ea"/>
                <a:cs typeface="+mn-cs"/>
              </a:rPr>
              <a:t>SoTCC</a:t>
            </a:r>
            <a:r>
              <a:rPr lang="en-GB" sz="1200" kern="1200" dirty="0">
                <a:solidFill>
                  <a:schemeClr val="tx1"/>
                </a:solidFill>
                <a:effectLst/>
                <a:latin typeface="+mn-lt"/>
                <a:ea typeface="+mn-ea"/>
                <a:cs typeface="+mn-cs"/>
              </a:rPr>
              <a:t> housing team manager encouraging Andrew to stay with his father for a few days whilst a deep clean of his property was completed on 28/06/19 and Andrew’s discharge from hospital to his father’s address on 03/07/19. All of these contacts were essentially transactional (</a:t>
            </a:r>
            <a:r>
              <a:rPr lang="en-GB" sz="1200" kern="1200" dirty="0" err="1">
                <a:solidFill>
                  <a:schemeClr val="tx1"/>
                </a:solidFill>
                <a:effectLst/>
                <a:latin typeface="+mn-lt"/>
                <a:ea typeface="+mn-ea"/>
                <a:cs typeface="+mn-cs"/>
              </a:rPr>
              <a:t>i.e</a:t>
            </a:r>
            <a:r>
              <a:rPr lang="en-GB" sz="1200" kern="1200" dirty="0">
                <a:solidFill>
                  <a:schemeClr val="tx1"/>
                </a:solidFill>
                <a:effectLst/>
                <a:latin typeface="+mn-lt"/>
                <a:ea typeface="+mn-ea"/>
                <a:cs typeface="+mn-cs"/>
              </a:rPr>
              <a:t> short-term and with a specific goal) rather than relational (i.e. long-term with more general goals) in nature. The only exception appears to have been when a member of the HVU Team had a discussion with Andrew about his relationship with his father on 14/08/19. This does not appear to have led to further efforts to involve Andrew’s father or to support the strengthening of Andrew’s relationship with him. Consequently, in terms of the guidance on working with people who self-neglect, there little evidence of thinking </a:t>
            </a:r>
            <a:r>
              <a:rPr lang="en-GB" sz="1200" i="1" kern="1200" dirty="0">
                <a:solidFill>
                  <a:schemeClr val="tx1"/>
                </a:solidFill>
                <a:effectLst/>
                <a:latin typeface="+mn-lt"/>
                <a:ea typeface="+mn-ea"/>
                <a:cs typeface="+mn-cs"/>
              </a:rPr>
              <a:t>flexibly about how family members and community resources can contribute to interventions, building on relationships and networks</a:t>
            </a:r>
            <a:r>
              <a:rPr lang="en-GB"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High level of alcohol use and over reliance on alcohol misuse to explain presentation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 difficulties Andrew experienced were frequently ascribed to his excessive use of alcohol, a judgement that had been present previously in the learning review of David. The Alcohol Change UK 2019 report also identified that alcohol consumption was often underestimated but this was not the case with Andrew, whose alcohol consumption was recognised to be very much in excess of government guidelines. Perhaps consequently, alcohol use was considered to be the cause of Andrew’s problems when it might have been more useful to consider it to be a consequence. For example, on 12/07/19 a </a:t>
            </a:r>
            <a:r>
              <a:rPr lang="en-GB" sz="1200" kern="1200" dirty="0" err="1">
                <a:solidFill>
                  <a:schemeClr val="tx1"/>
                </a:solidFill>
                <a:effectLst/>
                <a:latin typeface="+mn-lt"/>
                <a:ea typeface="+mn-ea"/>
                <a:cs typeface="+mn-cs"/>
              </a:rPr>
              <a:t>SoTCC</a:t>
            </a:r>
            <a:r>
              <a:rPr lang="en-GB" sz="1200" kern="1200" dirty="0">
                <a:solidFill>
                  <a:schemeClr val="tx1"/>
                </a:solidFill>
                <a:effectLst/>
                <a:latin typeface="+mn-lt"/>
                <a:ea typeface="+mn-ea"/>
                <a:cs typeface="+mn-cs"/>
              </a:rPr>
              <a:t> Senior Social Worker noted that when Andrew was abstinent from alcohol, he did not have care and support needs and therefore was not eligible for services. On 14/08/19, the HVU Team care records note that during a discussion with </a:t>
            </a:r>
            <a:r>
              <a:rPr lang="en-GB" sz="1200" kern="1200" dirty="0" err="1">
                <a:solidFill>
                  <a:schemeClr val="tx1"/>
                </a:solidFill>
                <a:effectLst/>
                <a:latin typeface="+mn-lt"/>
                <a:ea typeface="+mn-ea"/>
                <a:cs typeface="+mn-cs"/>
              </a:rPr>
              <a:t>SoTCC</a:t>
            </a:r>
            <a:r>
              <a:rPr lang="en-GB" sz="1200" kern="1200" dirty="0">
                <a:solidFill>
                  <a:schemeClr val="tx1"/>
                </a:solidFill>
                <a:effectLst/>
                <a:latin typeface="+mn-lt"/>
                <a:ea typeface="+mn-ea"/>
                <a:cs typeface="+mn-cs"/>
              </a:rPr>
              <a:t>, the Social Worker had commented that when Andrew was sober, no mental health needs were apparent. At a multiagency meeting on 18/07/19, attended by </a:t>
            </a:r>
            <a:r>
              <a:rPr lang="en-GB" sz="1200" kern="1200" dirty="0" err="1">
                <a:solidFill>
                  <a:schemeClr val="tx1"/>
                </a:solidFill>
                <a:effectLst/>
                <a:latin typeface="+mn-lt"/>
                <a:ea typeface="+mn-ea"/>
                <a:cs typeface="+mn-cs"/>
              </a:rPr>
              <a:t>SoTCC</a:t>
            </a:r>
            <a:r>
              <a:rPr lang="en-GB" sz="1200" kern="1200" dirty="0">
                <a:solidFill>
                  <a:schemeClr val="tx1"/>
                </a:solidFill>
                <a:effectLst/>
                <a:latin typeface="+mn-lt"/>
                <a:ea typeface="+mn-ea"/>
                <a:cs typeface="+mn-cs"/>
              </a:rPr>
              <a:t> Housing, Social Services and Brighter Futures, it was confirmed that Andrew would not be eligible for more than an enablement package since he “had capacity” when not using alcohol (the notes do not explain what this capacity was). This shows evidence for the presence of the “</a:t>
            </a:r>
            <a:r>
              <a:rPr lang="en-GB" sz="1200" i="1" kern="1200" dirty="0">
                <a:solidFill>
                  <a:schemeClr val="tx1"/>
                </a:solidFill>
                <a:effectLst/>
                <a:latin typeface="+mn-lt"/>
                <a:ea typeface="+mn-ea"/>
                <a:cs typeface="+mn-cs"/>
              </a:rPr>
              <a:t>High thresholds for support and for safeguarding concerns</a:t>
            </a:r>
            <a:r>
              <a:rPr lang="en-GB" sz="1200" kern="1200" dirty="0">
                <a:solidFill>
                  <a:schemeClr val="tx1"/>
                </a:solidFill>
                <a:effectLst/>
                <a:latin typeface="+mn-lt"/>
                <a:ea typeface="+mn-ea"/>
                <a:cs typeface="+mn-cs"/>
              </a:rPr>
              <a:t>” identified in the Alcohol Change UK report. There may also have been misapprehensions about responsibilities under the Care Act. Under the Section 9(1) of the Care Act 2014, the appearance of care needs is sufficient to lead to an assessment of needs and under Section 11, where there are concerns about abuse or neglect, an assessment must still be made irrespective of mental capacity. </a:t>
            </a:r>
            <a:endParaRPr lang="en-GB"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tx1"/>
                </a:solidFill>
                <a:effectLst/>
                <a:latin typeface="+mn-lt"/>
                <a:ea typeface="+mn-ea"/>
                <a:cs typeface="+mn-cs"/>
              </a:rPr>
              <a:t>Regular contacts with the ambulance service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Andrew had 16 contacts with the ambulance service between 02/03/18 and 28/08/19. On six occasions, Andrew refused to go to hospital and was judged to have the mental capacity to make this decision.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Unlike David, Andrew does not appear to have been unpopular and there were few reports of any disturbances in which he was involved. Andrew’s neighbours were concerned about Andrew and were supportive of the services trying to work with him. F</a:t>
            </a:r>
            <a:r>
              <a:rPr lang="en-GB" dirty="0"/>
              <a:t>or example, a neighbour reported to the police on 3</a:t>
            </a:r>
            <a:r>
              <a:rPr lang="en-GB" baseline="30000" dirty="0"/>
              <a:t>rd</a:t>
            </a:r>
            <a:r>
              <a:rPr lang="en-GB" dirty="0"/>
              <a:t> September that someone who claimed to be Andrew’s uncle was tampering with Andrew’s letter box.</a:t>
            </a:r>
          </a:p>
        </p:txBody>
      </p:sp>
      <p:sp>
        <p:nvSpPr>
          <p:cNvPr id="4" name="Slide Number Placeholder 3"/>
          <p:cNvSpPr>
            <a:spLocks noGrp="1"/>
          </p:cNvSpPr>
          <p:nvPr>
            <p:ph type="sldNum" sz="quarter" idx="5"/>
          </p:nvPr>
        </p:nvSpPr>
        <p:spPr/>
        <p:txBody>
          <a:bodyPr/>
          <a:lstStyle/>
          <a:p>
            <a:fld id="{CDB6BAB8-E2C4-5D4B-AA0D-3B5F48F98207}" type="slidenum">
              <a:rPr lang="en-GB" smtClean="0"/>
              <a:t>23</a:t>
            </a:fld>
            <a:endParaRPr lang="en-GB"/>
          </a:p>
        </p:txBody>
      </p:sp>
    </p:spTree>
    <p:extLst>
      <p:ext uri="{BB962C8B-B14F-4D97-AF65-F5344CB8AC3E}">
        <p14:creationId xmlns:p14="http://schemas.microsoft.com/office/powerpoint/2010/main" val="1613136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0" dirty="0">
                <a:effectLst/>
                <a:latin typeface="Arial" panose="020B0604020202020204" pitchFamily="34" charset="0"/>
                <a:ea typeface="Times New Roman" panose="02020603050405020304" pitchFamily="18" charset="0"/>
              </a:rPr>
              <a:t>Ben was brought to the attention of social care and health services by his friends who were concerned that he was neglecting himself. Ben initially said that he would accept help from social and mental health services, but then cancelled or did not attend appointments. Ben also assured practitioners that he would seek help when he needed it despite mounting evidence that he did not do this and that he was self-neglecting. In response to lack of contact from Ben, mental health services closed his case. Ben did not give the correct contact details for his GP and so services in Croydon were unaware of any concerns about Ben’s physical and mental health needs. </a:t>
            </a:r>
            <a:endParaRPr lang="en-GB" sz="1200" b="1" kern="0" dirty="0">
              <a:latin typeface="Arial" panose="020B0604020202020204" pitchFamily="34" charset="0"/>
              <a:ea typeface="Times New Roman" panose="02020603050405020304" pitchFamily="18" charset="0"/>
            </a:endParaRPr>
          </a:p>
          <a:p>
            <a:r>
              <a:rPr lang="en-GB" sz="1200" dirty="0">
                <a:effectLst/>
                <a:latin typeface="Arial" panose="020B0604020202020204" pitchFamily="34" charset="0"/>
                <a:ea typeface="Times New Roman" panose="02020603050405020304" pitchFamily="18" charset="0"/>
              </a:rPr>
              <a:t>Concerned that they had not seen Ben for several weeks, Ben’s friends contacted the police who forced entry into Ben’s home. Ben was found in a state of self-neglect and hoarding. Ben was admitted to hospital where it was found that he had several health conditions associated with prolonged extensive use of alcohol. There was hope initially that Ben would recover but his condition deteriorated and he died in hospital. Ben’s cause of death was hepatic encephalopathy, a neuropsychiatric syndrome caused by liver failure.</a:t>
            </a:r>
            <a:endParaRPr lang="en-GB" sz="12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DB6BAB8-E2C4-5D4B-AA0D-3B5F48F98207}" type="slidenum">
              <a:rPr lang="en-GB" smtClean="0"/>
              <a:t>24</a:t>
            </a:fld>
            <a:endParaRPr lang="en-GB"/>
          </a:p>
        </p:txBody>
      </p:sp>
    </p:spTree>
    <p:extLst>
      <p:ext uri="{BB962C8B-B14F-4D97-AF65-F5344CB8AC3E}">
        <p14:creationId xmlns:p14="http://schemas.microsoft.com/office/powerpoint/2010/main" val="4190101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 panose="020B0604020202020204" pitchFamily="34" charset="0"/>
                <a:ea typeface="Times New Roman" panose="02020603050405020304" pitchFamily="18" charset="0"/>
              </a:rPr>
              <a:t>Do not be assured that just because someone gives the impression that they are professional and can talk in the same way as you can about services, they are able to seek help if they need it. Ben was able to dissuade professionals from enquiring further. Remember to be curious!</a:t>
            </a:r>
            <a:endParaRPr lang="en-GB" sz="1200" dirty="0">
              <a:latin typeface="Times New Roman" panose="02020603050405020304" pitchFamily="18" charset="0"/>
              <a:ea typeface="Times New Roman" panose="02020603050405020304" pitchFamily="18" charset="0"/>
            </a:endParaRPr>
          </a:p>
          <a:p>
            <a:r>
              <a:rPr lang="en-GB" sz="1200" dirty="0">
                <a:effectLst/>
                <a:latin typeface="Arial" panose="020B0604020202020204" pitchFamily="34" charset="0"/>
                <a:ea typeface="Times New Roman" panose="02020603050405020304" pitchFamily="18" charset="0"/>
              </a:rPr>
              <a:t>Research shows that substance use is often one of the factors associated with self-neglect. It is important to suspect and investigate its presence, even if there is no immediate evidence. Ben was found to have used alcohol in large quantities for a long time, but this was not discovered until the police forced entry into his flat and he was admitted to hospital.</a:t>
            </a:r>
          </a:p>
          <a:p>
            <a:r>
              <a:rPr lang="en-GB" sz="1200" dirty="0">
                <a:effectLst/>
                <a:latin typeface="Arial" panose="020B0604020202020204" pitchFamily="34" charset="0"/>
                <a:ea typeface="Times New Roman" panose="02020603050405020304" pitchFamily="18" charset="0"/>
              </a:rPr>
              <a:t>Work with the friends and family of people who self-neglect. They may be able to engage when you cannot or notify you of increasing risks. Ben’s friends were very concerned about him to the extent that they by-passed social and mental health services and asked the police to force entry to Ben’s flat. Ben was found in a state of severe self-neglect and was admitted to hospital because of this action. Consider what might have happened if Ben’s friends had not done this.</a:t>
            </a:r>
          </a:p>
          <a:p>
            <a:r>
              <a:rPr lang="en-GB" sz="1200" dirty="0">
                <a:effectLst/>
                <a:latin typeface="Arial" panose="020B0604020202020204" pitchFamily="34" charset="0"/>
                <a:ea typeface="Times New Roman" panose="02020603050405020304" pitchFamily="18" charset="0"/>
              </a:rPr>
              <a:t>Be </a:t>
            </a:r>
            <a:r>
              <a:rPr lang="en-GB" sz="1200" dirty="0" err="1">
                <a:effectLst/>
                <a:latin typeface="Arial" panose="020B0604020202020204" pitchFamily="34" charset="0"/>
                <a:ea typeface="Times New Roman" panose="02020603050405020304" pitchFamily="18" charset="0"/>
              </a:rPr>
              <a:t>carefull</a:t>
            </a:r>
            <a:r>
              <a:rPr lang="en-GB" sz="1200" dirty="0">
                <a:effectLst/>
                <a:latin typeface="Arial" panose="020B0604020202020204" pitchFamily="34" charset="0"/>
                <a:ea typeface="Times New Roman" panose="02020603050405020304" pitchFamily="18" charset="0"/>
              </a:rPr>
              <a:t> </a:t>
            </a:r>
            <a:r>
              <a:rPr lang="en-GB" sz="1200" dirty="0">
                <a:latin typeface="Arial" panose="020B0604020202020204" pitchFamily="34" charset="0"/>
                <a:ea typeface="Times New Roman" panose="02020603050405020304" pitchFamily="18" charset="0"/>
              </a:rPr>
              <a:t>about </a:t>
            </a:r>
            <a:r>
              <a:rPr lang="en-GB" sz="1200" dirty="0">
                <a:effectLst/>
                <a:latin typeface="Arial" panose="020B0604020202020204" pitchFamily="34" charset="0"/>
                <a:ea typeface="Times New Roman" panose="02020603050405020304" pitchFamily="18" charset="0"/>
              </a:rPr>
              <a:t>discharging people who are self-neglecting to “no service” because they do not attend appointments. Non-engagement is a predictable risk factor in self-neglect and needs to be recognised as a warning sign for more assertive multi-agency interventions.</a:t>
            </a:r>
            <a:endParaRPr lang="en-GB" sz="12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DB6BAB8-E2C4-5D4B-AA0D-3B5F48F98207}" type="slidenum">
              <a:rPr lang="en-GB" smtClean="0"/>
              <a:t>25</a:t>
            </a:fld>
            <a:endParaRPr lang="en-GB"/>
          </a:p>
        </p:txBody>
      </p:sp>
    </p:spTree>
    <p:extLst>
      <p:ext uri="{BB962C8B-B14F-4D97-AF65-F5344CB8AC3E}">
        <p14:creationId xmlns:p14="http://schemas.microsoft.com/office/powerpoint/2010/main" val="4245631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concept of lifestyle choice is dangerous in substance dependency and in self-neglect, yet as we have seen, Andrew was described as making choices and decisions.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Alcohol consumption: NICE guidance is that inpatient and residential assisted alcohol withdrawal should be considered for anyone who regularly drinks over 30 units of alcohol per day (or who regularly drinks more than 15 units per day and has related mental and physical health problems or a cognitive impairment).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Andrew was noted to have drunk two litres of vodka per day, which was equivalent to approximately 80 units of alcohol per day. Despite this, the hospital-based, rather than residential, detoxification was available in Stoke on Trent but does not appear to have been considered.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During the course of this review, practitioners recognised that there was no residential rehabilitation service in Stoke on Trent and that over the past three years it had become increasingly difficult to obtain residential alcohol rehabilitation placements. </a:t>
            </a:r>
            <a:endParaRPr lang="en-GB" dirty="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effectLst/>
            </a:endParaRPr>
          </a:p>
          <a:p>
            <a:endParaRPr lang="en-GB" dirty="0"/>
          </a:p>
          <a:p>
            <a:endParaRPr lang="en-GB" dirty="0"/>
          </a:p>
        </p:txBody>
      </p:sp>
      <p:sp>
        <p:nvSpPr>
          <p:cNvPr id="4" name="Slide Number Placeholder 3"/>
          <p:cNvSpPr>
            <a:spLocks noGrp="1"/>
          </p:cNvSpPr>
          <p:nvPr>
            <p:ph type="sldNum" sz="quarter" idx="5"/>
          </p:nvPr>
        </p:nvSpPr>
        <p:spPr/>
        <p:txBody>
          <a:bodyPr/>
          <a:lstStyle/>
          <a:p>
            <a:fld id="{CDB6BAB8-E2C4-5D4B-AA0D-3B5F48F98207}" type="slidenum">
              <a:rPr lang="en-GB" smtClean="0"/>
              <a:t>26</a:t>
            </a:fld>
            <a:endParaRPr lang="en-GB"/>
          </a:p>
        </p:txBody>
      </p:sp>
    </p:spTree>
    <p:extLst>
      <p:ext uri="{BB962C8B-B14F-4D97-AF65-F5344CB8AC3E}">
        <p14:creationId xmlns:p14="http://schemas.microsoft.com/office/powerpoint/2010/main" val="739893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B1A609C-B919-471F-9184-4AE04F6091D5}" type="slidenum">
              <a:rPr lang="en-GB" smtClean="0"/>
              <a:t>36</a:t>
            </a:fld>
            <a:endParaRPr lang="en-GB"/>
          </a:p>
        </p:txBody>
      </p:sp>
    </p:spTree>
    <p:extLst>
      <p:ext uri="{BB962C8B-B14F-4D97-AF65-F5344CB8AC3E}">
        <p14:creationId xmlns:p14="http://schemas.microsoft.com/office/powerpoint/2010/main" val="884594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0ACCE35-D4FD-1048-A872-A26EE3D5B862}" type="slidenum">
              <a:rPr lang="en-GB" smtClean="0"/>
              <a:t>58</a:t>
            </a:fld>
            <a:endParaRPr lang="en-GB"/>
          </a:p>
        </p:txBody>
      </p:sp>
    </p:spTree>
    <p:extLst>
      <p:ext uri="{BB962C8B-B14F-4D97-AF65-F5344CB8AC3E}">
        <p14:creationId xmlns:p14="http://schemas.microsoft.com/office/powerpoint/2010/main" val="1957815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FA1AC-0C17-114D-9080-53440D6EF4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028A0D1-0477-5845-9F53-0C67985A82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1B74B4E-699E-824E-83F6-EF2D0D46918F}"/>
              </a:ext>
            </a:extLst>
          </p:cNvPr>
          <p:cNvSpPr>
            <a:spLocks noGrp="1"/>
          </p:cNvSpPr>
          <p:nvPr>
            <p:ph type="dt" sz="half" idx="10"/>
          </p:nvPr>
        </p:nvSpPr>
        <p:spPr/>
        <p:txBody>
          <a:bodyPr/>
          <a:lstStyle/>
          <a:p>
            <a:fld id="{FF5A58C7-0CDF-E44C-A071-E5F9CBC20728}" type="datetimeFigureOut">
              <a:rPr lang="en-US" smtClean="0"/>
              <a:t>4/23/2024</a:t>
            </a:fld>
            <a:endParaRPr lang="en-US"/>
          </a:p>
        </p:txBody>
      </p:sp>
      <p:sp>
        <p:nvSpPr>
          <p:cNvPr id="5" name="Footer Placeholder 4">
            <a:extLst>
              <a:ext uri="{FF2B5EF4-FFF2-40B4-BE49-F238E27FC236}">
                <a16:creationId xmlns:a16="http://schemas.microsoft.com/office/drawing/2014/main" id="{F1260C9F-551B-7540-9451-0D7B75FD38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399632-0038-6642-B522-6F49B5800BFF}"/>
              </a:ext>
            </a:extLst>
          </p:cNvPr>
          <p:cNvSpPr>
            <a:spLocks noGrp="1"/>
          </p:cNvSpPr>
          <p:nvPr>
            <p:ph type="sldNum" sz="quarter" idx="12"/>
          </p:nvPr>
        </p:nvSpPr>
        <p:spPr/>
        <p:txBody>
          <a:bodyPr/>
          <a:lstStyle/>
          <a:p>
            <a:fld id="{38FA340A-A255-1C4A-8057-780C87626669}" type="slidenum">
              <a:rPr lang="en-US" smtClean="0"/>
              <a:t>‹#›</a:t>
            </a:fld>
            <a:endParaRPr lang="en-US"/>
          </a:p>
        </p:txBody>
      </p:sp>
    </p:spTree>
    <p:extLst>
      <p:ext uri="{BB962C8B-B14F-4D97-AF65-F5344CB8AC3E}">
        <p14:creationId xmlns:p14="http://schemas.microsoft.com/office/powerpoint/2010/main" val="4131015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E2966-B27D-6E44-BDD9-5C72AEEBB46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F528C5B-ED2B-9F45-AB4C-066484CCF02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D3A83A-1CC9-EF47-8BB0-3A2D44C97B42}"/>
              </a:ext>
            </a:extLst>
          </p:cNvPr>
          <p:cNvSpPr>
            <a:spLocks noGrp="1"/>
          </p:cNvSpPr>
          <p:nvPr>
            <p:ph type="dt" sz="half" idx="10"/>
          </p:nvPr>
        </p:nvSpPr>
        <p:spPr/>
        <p:txBody>
          <a:bodyPr/>
          <a:lstStyle/>
          <a:p>
            <a:fld id="{FF5A58C7-0CDF-E44C-A071-E5F9CBC20728}" type="datetimeFigureOut">
              <a:rPr lang="en-US" smtClean="0"/>
              <a:t>4/23/2024</a:t>
            </a:fld>
            <a:endParaRPr lang="en-US"/>
          </a:p>
        </p:txBody>
      </p:sp>
      <p:sp>
        <p:nvSpPr>
          <p:cNvPr id="5" name="Footer Placeholder 4">
            <a:extLst>
              <a:ext uri="{FF2B5EF4-FFF2-40B4-BE49-F238E27FC236}">
                <a16:creationId xmlns:a16="http://schemas.microsoft.com/office/drawing/2014/main" id="{4AA72FE9-BB8F-4241-BA2A-95498A2F9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3C2EF0-BDA2-C846-9B21-8A8BA2C20855}"/>
              </a:ext>
            </a:extLst>
          </p:cNvPr>
          <p:cNvSpPr>
            <a:spLocks noGrp="1"/>
          </p:cNvSpPr>
          <p:nvPr>
            <p:ph type="sldNum" sz="quarter" idx="12"/>
          </p:nvPr>
        </p:nvSpPr>
        <p:spPr/>
        <p:txBody>
          <a:bodyPr/>
          <a:lstStyle/>
          <a:p>
            <a:fld id="{38FA340A-A255-1C4A-8057-780C87626669}" type="slidenum">
              <a:rPr lang="en-US" smtClean="0"/>
              <a:t>‹#›</a:t>
            </a:fld>
            <a:endParaRPr lang="en-US"/>
          </a:p>
        </p:txBody>
      </p:sp>
    </p:spTree>
    <p:extLst>
      <p:ext uri="{BB962C8B-B14F-4D97-AF65-F5344CB8AC3E}">
        <p14:creationId xmlns:p14="http://schemas.microsoft.com/office/powerpoint/2010/main" val="307882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B81EA0-C4AE-DE45-9EE0-5133876FA83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BB42E19-0713-324B-B9BE-FF1A0008154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8B5204C-34D8-BC4E-A510-E67895B6B430}"/>
              </a:ext>
            </a:extLst>
          </p:cNvPr>
          <p:cNvSpPr>
            <a:spLocks noGrp="1"/>
          </p:cNvSpPr>
          <p:nvPr>
            <p:ph type="dt" sz="half" idx="10"/>
          </p:nvPr>
        </p:nvSpPr>
        <p:spPr/>
        <p:txBody>
          <a:bodyPr/>
          <a:lstStyle/>
          <a:p>
            <a:fld id="{FF5A58C7-0CDF-E44C-A071-E5F9CBC20728}" type="datetimeFigureOut">
              <a:rPr lang="en-US" smtClean="0"/>
              <a:t>4/23/2024</a:t>
            </a:fld>
            <a:endParaRPr lang="en-US"/>
          </a:p>
        </p:txBody>
      </p:sp>
      <p:sp>
        <p:nvSpPr>
          <p:cNvPr id="5" name="Footer Placeholder 4">
            <a:extLst>
              <a:ext uri="{FF2B5EF4-FFF2-40B4-BE49-F238E27FC236}">
                <a16:creationId xmlns:a16="http://schemas.microsoft.com/office/drawing/2014/main" id="{5A947657-6D08-3A43-8326-1C038C6D0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772AB5-071F-224D-85AC-366C248CEB84}"/>
              </a:ext>
            </a:extLst>
          </p:cNvPr>
          <p:cNvSpPr>
            <a:spLocks noGrp="1"/>
          </p:cNvSpPr>
          <p:nvPr>
            <p:ph type="sldNum" sz="quarter" idx="12"/>
          </p:nvPr>
        </p:nvSpPr>
        <p:spPr/>
        <p:txBody>
          <a:bodyPr/>
          <a:lstStyle/>
          <a:p>
            <a:fld id="{38FA340A-A255-1C4A-8057-780C87626669}" type="slidenum">
              <a:rPr lang="en-US" smtClean="0"/>
              <a:t>‹#›</a:t>
            </a:fld>
            <a:endParaRPr lang="en-US"/>
          </a:p>
        </p:txBody>
      </p:sp>
    </p:spTree>
    <p:extLst>
      <p:ext uri="{BB962C8B-B14F-4D97-AF65-F5344CB8AC3E}">
        <p14:creationId xmlns:p14="http://schemas.microsoft.com/office/powerpoint/2010/main" val="1442440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12A61-640C-2840-834F-72CD32234EA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2A84C22-2872-2842-83F2-8B3A16A88B7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CE5891F-D8F8-D64B-91F0-57F6CFD2CB4B}"/>
              </a:ext>
            </a:extLst>
          </p:cNvPr>
          <p:cNvSpPr>
            <a:spLocks noGrp="1"/>
          </p:cNvSpPr>
          <p:nvPr>
            <p:ph type="dt" sz="half" idx="10"/>
          </p:nvPr>
        </p:nvSpPr>
        <p:spPr/>
        <p:txBody>
          <a:bodyPr/>
          <a:lstStyle/>
          <a:p>
            <a:fld id="{FF5A58C7-0CDF-E44C-A071-E5F9CBC20728}" type="datetimeFigureOut">
              <a:rPr lang="en-US" smtClean="0"/>
              <a:t>4/23/2024</a:t>
            </a:fld>
            <a:endParaRPr lang="en-US"/>
          </a:p>
        </p:txBody>
      </p:sp>
      <p:sp>
        <p:nvSpPr>
          <p:cNvPr id="5" name="Footer Placeholder 4">
            <a:extLst>
              <a:ext uri="{FF2B5EF4-FFF2-40B4-BE49-F238E27FC236}">
                <a16:creationId xmlns:a16="http://schemas.microsoft.com/office/drawing/2014/main" id="{C80583EC-25A3-FC4D-BD8E-62B1DC25E5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65DD5E-8920-F246-8D8B-6593D55CBC90}"/>
              </a:ext>
            </a:extLst>
          </p:cNvPr>
          <p:cNvSpPr>
            <a:spLocks noGrp="1"/>
          </p:cNvSpPr>
          <p:nvPr>
            <p:ph type="sldNum" sz="quarter" idx="12"/>
          </p:nvPr>
        </p:nvSpPr>
        <p:spPr/>
        <p:txBody>
          <a:bodyPr/>
          <a:lstStyle/>
          <a:p>
            <a:fld id="{38FA340A-A255-1C4A-8057-780C87626669}" type="slidenum">
              <a:rPr lang="en-US" smtClean="0"/>
              <a:t>‹#›</a:t>
            </a:fld>
            <a:endParaRPr lang="en-US"/>
          </a:p>
        </p:txBody>
      </p:sp>
    </p:spTree>
    <p:extLst>
      <p:ext uri="{BB962C8B-B14F-4D97-AF65-F5344CB8AC3E}">
        <p14:creationId xmlns:p14="http://schemas.microsoft.com/office/powerpoint/2010/main" val="355890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DBBFF-643D-7149-A715-70A08500656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945D068-172F-B549-A941-D063D59A0A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5FDFC40-5CD4-314E-8C04-38525A7BEADE}"/>
              </a:ext>
            </a:extLst>
          </p:cNvPr>
          <p:cNvSpPr>
            <a:spLocks noGrp="1"/>
          </p:cNvSpPr>
          <p:nvPr>
            <p:ph type="dt" sz="half" idx="10"/>
          </p:nvPr>
        </p:nvSpPr>
        <p:spPr/>
        <p:txBody>
          <a:bodyPr/>
          <a:lstStyle/>
          <a:p>
            <a:fld id="{FF5A58C7-0CDF-E44C-A071-E5F9CBC20728}" type="datetimeFigureOut">
              <a:rPr lang="en-US" smtClean="0"/>
              <a:t>4/23/2024</a:t>
            </a:fld>
            <a:endParaRPr lang="en-US"/>
          </a:p>
        </p:txBody>
      </p:sp>
      <p:sp>
        <p:nvSpPr>
          <p:cNvPr id="5" name="Footer Placeholder 4">
            <a:extLst>
              <a:ext uri="{FF2B5EF4-FFF2-40B4-BE49-F238E27FC236}">
                <a16:creationId xmlns:a16="http://schemas.microsoft.com/office/drawing/2014/main" id="{2950ECCC-3F23-1B49-891E-914E3A59DD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D184FF-8626-F143-883F-E54F998297F6}"/>
              </a:ext>
            </a:extLst>
          </p:cNvPr>
          <p:cNvSpPr>
            <a:spLocks noGrp="1"/>
          </p:cNvSpPr>
          <p:nvPr>
            <p:ph type="sldNum" sz="quarter" idx="12"/>
          </p:nvPr>
        </p:nvSpPr>
        <p:spPr/>
        <p:txBody>
          <a:bodyPr/>
          <a:lstStyle/>
          <a:p>
            <a:fld id="{38FA340A-A255-1C4A-8057-780C87626669}" type="slidenum">
              <a:rPr lang="en-US" smtClean="0"/>
              <a:t>‹#›</a:t>
            </a:fld>
            <a:endParaRPr lang="en-US"/>
          </a:p>
        </p:txBody>
      </p:sp>
    </p:spTree>
    <p:extLst>
      <p:ext uri="{BB962C8B-B14F-4D97-AF65-F5344CB8AC3E}">
        <p14:creationId xmlns:p14="http://schemas.microsoft.com/office/powerpoint/2010/main" val="3960865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3DF88-A614-6843-859A-652A10F96B0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F4ACCD0-5EF7-0B41-B2BD-CD56CE196D8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2D56924-5BA7-0D41-B922-770778E41C8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AFFC8FB-F61E-2E4D-B55D-C554CB5E989F}"/>
              </a:ext>
            </a:extLst>
          </p:cNvPr>
          <p:cNvSpPr>
            <a:spLocks noGrp="1"/>
          </p:cNvSpPr>
          <p:nvPr>
            <p:ph type="dt" sz="half" idx="10"/>
          </p:nvPr>
        </p:nvSpPr>
        <p:spPr/>
        <p:txBody>
          <a:bodyPr/>
          <a:lstStyle/>
          <a:p>
            <a:fld id="{FF5A58C7-0CDF-E44C-A071-E5F9CBC20728}" type="datetimeFigureOut">
              <a:rPr lang="en-US" smtClean="0"/>
              <a:t>4/23/2024</a:t>
            </a:fld>
            <a:endParaRPr lang="en-US"/>
          </a:p>
        </p:txBody>
      </p:sp>
      <p:sp>
        <p:nvSpPr>
          <p:cNvPr id="6" name="Footer Placeholder 5">
            <a:extLst>
              <a:ext uri="{FF2B5EF4-FFF2-40B4-BE49-F238E27FC236}">
                <a16:creationId xmlns:a16="http://schemas.microsoft.com/office/drawing/2014/main" id="{2BCA1A17-CB28-3049-9D58-1FC7B9771E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EA5226-FA6C-5B4D-B099-75A9FB9AE807}"/>
              </a:ext>
            </a:extLst>
          </p:cNvPr>
          <p:cNvSpPr>
            <a:spLocks noGrp="1"/>
          </p:cNvSpPr>
          <p:nvPr>
            <p:ph type="sldNum" sz="quarter" idx="12"/>
          </p:nvPr>
        </p:nvSpPr>
        <p:spPr/>
        <p:txBody>
          <a:bodyPr/>
          <a:lstStyle/>
          <a:p>
            <a:fld id="{38FA340A-A255-1C4A-8057-780C87626669}" type="slidenum">
              <a:rPr lang="en-US" smtClean="0"/>
              <a:t>‹#›</a:t>
            </a:fld>
            <a:endParaRPr lang="en-US"/>
          </a:p>
        </p:txBody>
      </p:sp>
    </p:spTree>
    <p:extLst>
      <p:ext uri="{BB962C8B-B14F-4D97-AF65-F5344CB8AC3E}">
        <p14:creationId xmlns:p14="http://schemas.microsoft.com/office/powerpoint/2010/main" val="3413772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506F0-18B3-344A-A5F9-8E3D3C1DED8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E7B52FB-C757-1B4C-8741-08801686E5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47F25D7-B870-0A44-8578-2D6D0130279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7427FC3-0994-CC42-A1A9-922F86CEE8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0988015-4839-0A4C-9DCD-D7CD6F30DD3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BF8B9FB-8368-0D44-A014-6879F4AAF16E}"/>
              </a:ext>
            </a:extLst>
          </p:cNvPr>
          <p:cNvSpPr>
            <a:spLocks noGrp="1"/>
          </p:cNvSpPr>
          <p:nvPr>
            <p:ph type="dt" sz="half" idx="10"/>
          </p:nvPr>
        </p:nvSpPr>
        <p:spPr/>
        <p:txBody>
          <a:bodyPr/>
          <a:lstStyle/>
          <a:p>
            <a:fld id="{FF5A58C7-0CDF-E44C-A071-E5F9CBC20728}" type="datetimeFigureOut">
              <a:rPr lang="en-US" smtClean="0"/>
              <a:t>4/23/2024</a:t>
            </a:fld>
            <a:endParaRPr lang="en-US"/>
          </a:p>
        </p:txBody>
      </p:sp>
      <p:sp>
        <p:nvSpPr>
          <p:cNvPr id="8" name="Footer Placeholder 7">
            <a:extLst>
              <a:ext uri="{FF2B5EF4-FFF2-40B4-BE49-F238E27FC236}">
                <a16:creationId xmlns:a16="http://schemas.microsoft.com/office/drawing/2014/main" id="{F60DB88C-722C-8044-8CD2-906E881944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86983B-DDC0-444F-99F4-C3D03FEC9B89}"/>
              </a:ext>
            </a:extLst>
          </p:cNvPr>
          <p:cNvSpPr>
            <a:spLocks noGrp="1"/>
          </p:cNvSpPr>
          <p:nvPr>
            <p:ph type="sldNum" sz="quarter" idx="12"/>
          </p:nvPr>
        </p:nvSpPr>
        <p:spPr/>
        <p:txBody>
          <a:bodyPr/>
          <a:lstStyle/>
          <a:p>
            <a:fld id="{38FA340A-A255-1C4A-8057-780C87626669}" type="slidenum">
              <a:rPr lang="en-US" smtClean="0"/>
              <a:t>‹#›</a:t>
            </a:fld>
            <a:endParaRPr lang="en-US"/>
          </a:p>
        </p:txBody>
      </p:sp>
    </p:spTree>
    <p:extLst>
      <p:ext uri="{BB962C8B-B14F-4D97-AF65-F5344CB8AC3E}">
        <p14:creationId xmlns:p14="http://schemas.microsoft.com/office/powerpoint/2010/main" val="310749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1AB6-0D3C-E34E-BA2E-0B352BF9486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93B32F3-AC73-D44E-955F-2F4DB408CA26}"/>
              </a:ext>
            </a:extLst>
          </p:cNvPr>
          <p:cNvSpPr>
            <a:spLocks noGrp="1"/>
          </p:cNvSpPr>
          <p:nvPr>
            <p:ph type="dt" sz="half" idx="10"/>
          </p:nvPr>
        </p:nvSpPr>
        <p:spPr/>
        <p:txBody>
          <a:bodyPr/>
          <a:lstStyle/>
          <a:p>
            <a:fld id="{FF5A58C7-0CDF-E44C-A071-E5F9CBC20728}" type="datetimeFigureOut">
              <a:rPr lang="en-US" smtClean="0"/>
              <a:t>4/23/2024</a:t>
            </a:fld>
            <a:endParaRPr lang="en-US"/>
          </a:p>
        </p:txBody>
      </p:sp>
      <p:sp>
        <p:nvSpPr>
          <p:cNvPr id="4" name="Footer Placeholder 3">
            <a:extLst>
              <a:ext uri="{FF2B5EF4-FFF2-40B4-BE49-F238E27FC236}">
                <a16:creationId xmlns:a16="http://schemas.microsoft.com/office/drawing/2014/main" id="{2A42875E-DEE4-E34C-9356-D2988525F7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16ED6B-0E9A-5D45-A820-595CF8A034E2}"/>
              </a:ext>
            </a:extLst>
          </p:cNvPr>
          <p:cNvSpPr>
            <a:spLocks noGrp="1"/>
          </p:cNvSpPr>
          <p:nvPr>
            <p:ph type="sldNum" sz="quarter" idx="12"/>
          </p:nvPr>
        </p:nvSpPr>
        <p:spPr/>
        <p:txBody>
          <a:bodyPr/>
          <a:lstStyle/>
          <a:p>
            <a:fld id="{38FA340A-A255-1C4A-8057-780C87626669}" type="slidenum">
              <a:rPr lang="en-US" smtClean="0"/>
              <a:t>‹#›</a:t>
            </a:fld>
            <a:endParaRPr lang="en-US"/>
          </a:p>
        </p:txBody>
      </p:sp>
    </p:spTree>
    <p:extLst>
      <p:ext uri="{BB962C8B-B14F-4D97-AF65-F5344CB8AC3E}">
        <p14:creationId xmlns:p14="http://schemas.microsoft.com/office/powerpoint/2010/main" val="818717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0B7388-8760-7246-87FA-F2DC7863C583}"/>
              </a:ext>
            </a:extLst>
          </p:cNvPr>
          <p:cNvSpPr>
            <a:spLocks noGrp="1"/>
          </p:cNvSpPr>
          <p:nvPr>
            <p:ph type="dt" sz="half" idx="10"/>
          </p:nvPr>
        </p:nvSpPr>
        <p:spPr/>
        <p:txBody>
          <a:bodyPr/>
          <a:lstStyle/>
          <a:p>
            <a:fld id="{FF5A58C7-0CDF-E44C-A071-E5F9CBC20728}" type="datetimeFigureOut">
              <a:rPr lang="en-US" smtClean="0"/>
              <a:t>4/23/2024</a:t>
            </a:fld>
            <a:endParaRPr lang="en-US"/>
          </a:p>
        </p:txBody>
      </p:sp>
      <p:sp>
        <p:nvSpPr>
          <p:cNvPr id="3" name="Footer Placeholder 2">
            <a:extLst>
              <a:ext uri="{FF2B5EF4-FFF2-40B4-BE49-F238E27FC236}">
                <a16:creationId xmlns:a16="http://schemas.microsoft.com/office/drawing/2014/main" id="{54E27616-2592-7A42-A081-CA4CB347B4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B279EF-8361-3445-BB11-7F39E6F1360E}"/>
              </a:ext>
            </a:extLst>
          </p:cNvPr>
          <p:cNvSpPr>
            <a:spLocks noGrp="1"/>
          </p:cNvSpPr>
          <p:nvPr>
            <p:ph type="sldNum" sz="quarter" idx="12"/>
          </p:nvPr>
        </p:nvSpPr>
        <p:spPr/>
        <p:txBody>
          <a:bodyPr/>
          <a:lstStyle/>
          <a:p>
            <a:fld id="{38FA340A-A255-1C4A-8057-780C87626669}" type="slidenum">
              <a:rPr lang="en-US" smtClean="0"/>
              <a:t>‹#›</a:t>
            </a:fld>
            <a:endParaRPr lang="en-US"/>
          </a:p>
        </p:txBody>
      </p:sp>
    </p:spTree>
    <p:extLst>
      <p:ext uri="{BB962C8B-B14F-4D97-AF65-F5344CB8AC3E}">
        <p14:creationId xmlns:p14="http://schemas.microsoft.com/office/powerpoint/2010/main" val="133952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CFFE0-2F20-0C48-8833-ED055745766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7ADFFCA-B0B6-9E4D-884E-EFCE93FEE4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13251F8-3409-614C-8F01-3ADDE893D8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0280AEF-0F25-9D46-9F3C-383612BD958D}"/>
              </a:ext>
            </a:extLst>
          </p:cNvPr>
          <p:cNvSpPr>
            <a:spLocks noGrp="1"/>
          </p:cNvSpPr>
          <p:nvPr>
            <p:ph type="dt" sz="half" idx="10"/>
          </p:nvPr>
        </p:nvSpPr>
        <p:spPr/>
        <p:txBody>
          <a:bodyPr/>
          <a:lstStyle/>
          <a:p>
            <a:fld id="{FF5A58C7-0CDF-E44C-A071-E5F9CBC20728}" type="datetimeFigureOut">
              <a:rPr lang="en-US" smtClean="0"/>
              <a:t>4/23/2024</a:t>
            </a:fld>
            <a:endParaRPr lang="en-US"/>
          </a:p>
        </p:txBody>
      </p:sp>
      <p:sp>
        <p:nvSpPr>
          <p:cNvPr id="6" name="Footer Placeholder 5">
            <a:extLst>
              <a:ext uri="{FF2B5EF4-FFF2-40B4-BE49-F238E27FC236}">
                <a16:creationId xmlns:a16="http://schemas.microsoft.com/office/drawing/2014/main" id="{1671B8EE-833C-934C-9A58-6A01B5A6CA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20B0CF-6EE1-3D4F-BDC8-82DC888CBF2B}"/>
              </a:ext>
            </a:extLst>
          </p:cNvPr>
          <p:cNvSpPr>
            <a:spLocks noGrp="1"/>
          </p:cNvSpPr>
          <p:nvPr>
            <p:ph type="sldNum" sz="quarter" idx="12"/>
          </p:nvPr>
        </p:nvSpPr>
        <p:spPr/>
        <p:txBody>
          <a:bodyPr/>
          <a:lstStyle/>
          <a:p>
            <a:fld id="{38FA340A-A255-1C4A-8057-780C87626669}" type="slidenum">
              <a:rPr lang="en-US" smtClean="0"/>
              <a:t>‹#›</a:t>
            </a:fld>
            <a:endParaRPr lang="en-US"/>
          </a:p>
        </p:txBody>
      </p:sp>
    </p:spTree>
    <p:extLst>
      <p:ext uri="{BB962C8B-B14F-4D97-AF65-F5344CB8AC3E}">
        <p14:creationId xmlns:p14="http://schemas.microsoft.com/office/powerpoint/2010/main" val="1784610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859AC-E000-0F4E-9517-88FE53016E0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5B24847-014E-9443-A5C3-FC75D46C48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9BC216-6232-634C-8EB0-185671BA8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3E30243-A189-E044-8466-E7BCD5078209}"/>
              </a:ext>
            </a:extLst>
          </p:cNvPr>
          <p:cNvSpPr>
            <a:spLocks noGrp="1"/>
          </p:cNvSpPr>
          <p:nvPr>
            <p:ph type="dt" sz="half" idx="10"/>
          </p:nvPr>
        </p:nvSpPr>
        <p:spPr/>
        <p:txBody>
          <a:bodyPr/>
          <a:lstStyle/>
          <a:p>
            <a:fld id="{FF5A58C7-0CDF-E44C-A071-E5F9CBC20728}" type="datetimeFigureOut">
              <a:rPr lang="en-US" smtClean="0"/>
              <a:t>4/23/2024</a:t>
            </a:fld>
            <a:endParaRPr lang="en-US"/>
          </a:p>
        </p:txBody>
      </p:sp>
      <p:sp>
        <p:nvSpPr>
          <p:cNvPr id="6" name="Footer Placeholder 5">
            <a:extLst>
              <a:ext uri="{FF2B5EF4-FFF2-40B4-BE49-F238E27FC236}">
                <a16:creationId xmlns:a16="http://schemas.microsoft.com/office/drawing/2014/main" id="{53BE968C-1E8A-2F4F-8950-D72EF9A53F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54A3E4-4425-E04A-8823-D8B3BBBAB7FC}"/>
              </a:ext>
            </a:extLst>
          </p:cNvPr>
          <p:cNvSpPr>
            <a:spLocks noGrp="1"/>
          </p:cNvSpPr>
          <p:nvPr>
            <p:ph type="sldNum" sz="quarter" idx="12"/>
          </p:nvPr>
        </p:nvSpPr>
        <p:spPr/>
        <p:txBody>
          <a:bodyPr/>
          <a:lstStyle/>
          <a:p>
            <a:fld id="{38FA340A-A255-1C4A-8057-780C87626669}" type="slidenum">
              <a:rPr lang="en-US" smtClean="0"/>
              <a:t>‹#›</a:t>
            </a:fld>
            <a:endParaRPr lang="en-US"/>
          </a:p>
        </p:txBody>
      </p:sp>
    </p:spTree>
    <p:extLst>
      <p:ext uri="{BB962C8B-B14F-4D97-AF65-F5344CB8AC3E}">
        <p14:creationId xmlns:p14="http://schemas.microsoft.com/office/powerpoint/2010/main" val="2744647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8CFA9B-B720-FF43-AEE7-7D00250BD0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8BB163A-43C1-8145-A2FD-5C1FB5729D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EF54032-C0D5-2249-AC75-88C6B6E338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A58C7-0CDF-E44C-A071-E5F9CBC20728}" type="datetimeFigureOut">
              <a:rPr lang="en-US" smtClean="0"/>
              <a:t>4/23/2024</a:t>
            </a:fld>
            <a:endParaRPr lang="en-US"/>
          </a:p>
        </p:txBody>
      </p:sp>
      <p:sp>
        <p:nvSpPr>
          <p:cNvPr id="5" name="Footer Placeholder 4">
            <a:extLst>
              <a:ext uri="{FF2B5EF4-FFF2-40B4-BE49-F238E27FC236}">
                <a16:creationId xmlns:a16="http://schemas.microsoft.com/office/drawing/2014/main" id="{B1378825-F63E-EC44-BB55-7D73014CE5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63B83C-FC2F-024C-8CAE-17BA0AC297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FA340A-A255-1C4A-8057-780C87626669}" type="slidenum">
              <a:rPr lang="en-US" smtClean="0"/>
              <a:t>‹#›</a:t>
            </a:fld>
            <a:endParaRPr lang="en-US"/>
          </a:p>
        </p:txBody>
      </p:sp>
      <p:sp>
        <p:nvSpPr>
          <p:cNvPr id="8" name="TextBox 7">
            <a:extLst>
              <a:ext uri="{FF2B5EF4-FFF2-40B4-BE49-F238E27FC236}">
                <a16:creationId xmlns:a16="http://schemas.microsoft.com/office/drawing/2014/main" id="{EAB9E83C-5086-54CB-31AA-90001BCB3152}"/>
              </a:ext>
            </a:extLst>
          </p:cNvPr>
          <p:cNvSpPr txBox="1"/>
          <p:nvPr userDrawn="1">
            <p:extLst>
              <p:ext uri="{1162E1C5-73C7-4A58-AE30-91384D911F3F}">
                <p184:classification xmlns:p184="http://schemas.microsoft.com/office/powerpoint/2018/4/main" val="hdr"/>
              </p:ext>
            </p:extLst>
          </p:nvPr>
        </p:nvSpPr>
        <p:spPr>
          <a:xfrm>
            <a:off x="5796725" y="63500"/>
            <a:ext cx="633412" cy="182880"/>
          </a:xfrm>
          <a:prstGeom prst="rect">
            <a:avLst/>
          </a:prstGeom>
        </p:spPr>
        <p:txBody>
          <a:bodyPr horzOverflow="overflow" lIns="0" tIns="0" rIns="0" bIns="0">
            <a:spAutoFit/>
          </a:bodyPr>
          <a:lstStyle/>
          <a:p>
            <a:pPr algn="l"/>
            <a:r>
              <a:rPr lang="en-GB" sz="1200">
                <a:solidFill>
                  <a:srgbClr val="0000FF"/>
                </a:solidFill>
                <a:latin typeface="Calibri" panose="020F0502020204030204" pitchFamily="34" charset="0"/>
                <a:cs typeface="Calibri" panose="020F0502020204030204" pitchFamily="34" charset="0"/>
              </a:rPr>
              <a:t>- Official -</a:t>
            </a:r>
          </a:p>
        </p:txBody>
      </p:sp>
    </p:spTree>
    <p:extLst>
      <p:ext uri="{BB962C8B-B14F-4D97-AF65-F5344CB8AC3E}">
        <p14:creationId xmlns:p14="http://schemas.microsoft.com/office/powerpoint/2010/main" val="1085133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pexels.com/photo/bon-fire-with-firewood-lot-724945/"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t.wikipedia.org/wiki/Ficheiro:Embers_01.JPG"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alunsphotography.blogspot.com/2016/09/great-fire-of-london-350-anniversary.html" TargetMode="External"/><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F7719-644F-C140-80E1-67F4E0F84B63}"/>
              </a:ext>
            </a:extLst>
          </p:cNvPr>
          <p:cNvSpPr>
            <a:spLocks noGrp="1"/>
          </p:cNvSpPr>
          <p:nvPr>
            <p:ph type="ctrTitle"/>
          </p:nvPr>
        </p:nvSpPr>
        <p:spPr/>
        <p:txBody>
          <a:bodyPr/>
          <a:lstStyle/>
          <a:p>
            <a:r>
              <a:rPr lang="en-US" dirty="0"/>
              <a:t>Hoarding and Self Neglect</a:t>
            </a:r>
            <a:br>
              <a:rPr lang="en-US" dirty="0"/>
            </a:br>
            <a:r>
              <a:rPr lang="en-US" sz="3600" dirty="0"/>
              <a:t>Portsmouth April 2024</a:t>
            </a:r>
            <a:endParaRPr lang="en-US" dirty="0"/>
          </a:p>
        </p:txBody>
      </p:sp>
      <p:sp>
        <p:nvSpPr>
          <p:cNvPr id="3" name="Subtitle 2">
            <a:extLst>
              <a:ext uri="{FF2B5EF4-FFF2-40B4-BE49-F238E27FC236}">
                <a16:creationId xmlns:a16="http://schemas.microsoft.com/office/drawing/2014/main" id="{8D10ED04-5AAE-B34D-859F-80F563A4E9EB}"/>
              </a:ext>
            </a:extLst>
          </p:cNvPr>
          <p:cNvSpPr>
            <a:spLocks noGrp="1"/>
          </p:cNvSpPr>
          <p:nvPr>
            <p:ph type="subTitle" idx="1"/>
          </p:nvPr>
        </p:nvSpPr>
        <p:spPr/>
        <p:txBody>
          <a:bodyPr/>
          <a:lstStyle/>
          <a:p>
            <a:endParaRPr lang="en-US" dirty="0"/>
          </a:p>
          <a:p>
            <a:endParaRPr lang="en-US" dirty="0"/>
          </a:p>
          <a:p>
            <a:r>
              <a:rPr lang="en-US" dirty="0"/>
              <a:t>Patrick Hopkinson</a:t>
            </a:r>
          </a:p>
          <a:p>
            <a:endParaRPr lang="en-US" dirty="0"/>
          </a:p>
        </p:txBody>
      </p:sp>
    </p:spTree>
    <p:extLst>
      <p:ext uri="{BB962C8B-B14F-4D97-AF65-F5344CB8AC3E}">
        <p14:creationId xmlns:p14="http://schemas.microsoft.com/office/powerpoint/2010/main" val="3275640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69CA1-3114-784E-9B1D-6DFE9AD42246}"/>
              </a:ext>
            </a:extLst>
          </p:cNvPr>
          <p:cNvSpPr>
            <a:spLocks noGrp="1"/>
          </p:cNvSpPr>
          <p:nvPr>
            <p:ph type="title"/>
          </p:nvPr>
        </p:nvSpPr>
        <p:spPr/>
        <p:txBody>
          <a:bodyPr/>
          <a:lstStyle/>
          <a:p>
            <a:pPr algn="ctr"/>
            <a:r>
              <a:rPr lang="en-GB" dirty="0"/>
              <a:t>Self Neglect</a:t>
            </a:r>
          </a:p>
        </p:txBody>
      </p:sp>
      <p:sp>
        <p:nvSpPr>
          <p:cNvPr id="3" name="Content Placeholder 2">
            <a:extLst>
              <a:ext uri="{FF2B5EF4-FFF2-40B4-BE49-F238E27FC236}">
                <a16:creationId xmlns:a16="http://schemas.microsoft.com/office/drawing/2014/main" id="{B8E86CEB-C32B-0A45-936D-1211DCE11682}"/>
              </a:ext>
            </a:extLst>
          </p:cNvPr>
          <p:cNvSpPr>
            <a:spLocks noGrp="1"/>
          </p:cNvSpPr>
          <p:nvPr>
            <p:ph idx="1"/>
          </p:nvPr>
        </p:nvSpPr>
        <p:spPr/>
        <p:txBody>
          <a:bodyPr>
            <a:normAutofit/>
          </a:bodyPr>
          <a:lstStyle/>
          <a:p>
            <a:pPr eaLnBrk="0" fontAlgn="base" hangingPunct="0">
              <a:spcBef>
                <a:spcPct val="0"/>
              </a:spcBef>
              <a:spcAft>
                <a:spcPts val="600"/>
              </a:spcAft>
            </a:pPr>
            <a:r>
              <a:rPr lang="en-US" altLang="en-US" dirty="0"/>
              <a:t>People who self-neglect have described themselves as trying to maintain their identity and control within the limits of failing physical and mental health</a:t>
            </a:r>
          </a:p>
          <a:p>
            <a:pPr eaLnBrk="0" fontAlgn="base" hangingPunct="0">
              <a:spcBef>
                <a:spcPct val="0"/>
              </a:spcBef>
              <a:spcAft>
                <a:spcPts val="600"/>
              </a:spcAft>
            </a:pPr>
            <a:r>
              <a:rPr lang="en-US" altLang="en-US" dirty="0"/>
              <a:t>In other words, they do not think of themselves as “self-neglectful,” but as “self-care challenged” or “self-care disabled.”</a:t>
            </a:r>
          </a:p>
          <a:p>
            <a:endParaRPr lang="en-GB" b="1" dirty="0"/>
          </a:p>
          <a:p>
            <a:endParaRPr lang="en-GB" b="1" dirty="0"/>
          </a:p>
          <a:p>
            <a:pPr marL="0" indent="0">
              <a:buNone/>
            </a:pPr>
            <a:endParaRPr lang="en-GB" sz="1500" dirty="0"/>
          </a:p>
          <a:p>
            <a:pPr marL="0" indent="0">
              <a:buNone/>
            </a:pPr>
            <a:r>
              <a:rPr lang="en-GB" sz="1500" dirty="0"/>
              <a:t>Day, M. R., Leahy-Warren, P., &amp; McCarthy, G. (2016). Self-neglect: Ethical considerations. </a:t>
            </a:r>
            <a:r>
              <a:rPr lang="en-GB" sz="1500" i="1" dirty="0"/>
              <a:t>Annual Review of Nursing Research</a:t>
            </a:r>
            <a:r>
              <a:rPr lang="en-GB" sz="1500" dirty="0"/>
              <a:t>, </a:t>
            </a:r>
            <a:r>
              <a:rPr lang="en-GB" sz="1500" i="1" dirty="0"/>
              <a:t>34</a:t>
            </a:r>
            <a:r>
              <a:rPr lang="en-GB" sz="1500" dirty="0"/>
              <a:t>(1), 89-107</a:t>
            </a:r>
            <a:endParaRPr lang="en-US" altLang="en-US" sz="1500" dirty="0">
              <a:latin typeface="Georgia" panose="02040502050405020303" pitchFamily="18" charset="0"/>
            </a:endParaRPr>
          </a:p>
          <a:p>
            <a:endParaRPr lang="en-GB" b="1" dirty="0"/>
          </a:p>
        </p:txBody>
      </p:sp>
    </p:spTree>
    <p:extLst>
      <p:ext uri="{BB962C8B-B14F-4D97-AF65-F5344CB8AC3E}">
        <p14:creationId xmlns:p14="http://schemas.microsoft.com/office/powerpoint/2010/main" val="3970373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03D53-0B14-734D-8A36-9C88889981E9}"/>
              </a:ext>
            </a:extLst>
          </p:cNvPr>
          <p:cNvSpPr>
            <a:spLocks noGrp="1"/>
          </p:cNvSpPr>
          <p:nvPr>
            <p:ph type="title"/>
          </p:nvPr>
        </p:nvSpPr>
        <p:spPr>
          <a:xfrm>
            <a:off x="838201" y="704088"/>
            <a:ext cx="3294888" cy="2843784"/>
          </a:xfrm>
        </p:spPr>
        <p:txBody>
          <a:bodyPr>
            <a:normAutofit/>
          </a:bodyPr>
          <a:lstStyle/>
          <a:p>
            <a:r>
              <a:rPr lang="en-GB" sz="3600" dirty="0"/>
              <a:t>Reactions to trauma are adaptive avoidance responses</a:t>
            </a:r>
            <a:endParaRPr lang="en-US" sz="3600" dirty="0"/>
          </a:p>
        </p:txBody>
      </p:sp>
      <p:sp>
        <p:nvSpPr>
          <p:cNvPr id="3" name="Content Placeholder 2">
            <a:extLst>
              <a:ext uri="{FF2B5EF4-FFF2-40B4-BE49-F238E27FC236}">
                <a16:creationId xmlns:a16="http://schemas.microsoft.com/office/drawing/2014/main" id="{21367069-4D21-CC4A-8A36-DC43773032FD}"/>
              </a:ext>
            </a:extLst>
          </p:cNvPr>
          <p:cNvSpPr>
            <a:spLocks noGrp="1"/>
          </p:cNvSpPr>
          <p:nvPr>
            <p:ph idx="1"/>
          </p:nvPr>
        </p:nvSpPr>
        <p:spPr>
          <a:xfrm>
            <a:off x="3541776" y="829056"/>
            <a:ext cx="7812023" cy="4849368"/>
          </a:xfrm>
        </p:spPr>
        <p:txBody>
          <a:bodyPr anchor="ctr">
            <a:normAutofit/>
          </a:bodyPr>
          <a:lstStyle/>
          <a:p>
            <a:r>
              <a:rPr lang="en-US" sz="3200" dirty="0"/>
              <a:t>What we think of as problems </a:t>
            </a:r>
            <a:r>
              <a:rPr lang="en-US" sz="3200" dirty="0" err="1"/>
              <a:t>behaviours</a:t>
            </a:r>
            <a:r>
              <a:rPr lang="en-US" sz="3200" dirty="0"/>
              <a:t>:</a:t>
            </a:r>
          </a:p>
          <a:p>
            <a:pPr lvl="1"/>
            <a:r>
              <a:rPr lang="en-US" sz="2800" dirty="0"/>
              <a:t>Aggression</a:t>
            </a:r>
          </a:p>
          <a:p>
            <a:pPr lvl="1"/>
            <a:r>
              <a:rPr lang="en-US" sz="2800" dirty="0"/>
              <a:t>Self-harm</a:t>
            </a:r>
          </a:p>
          <a:p>
            <a:pPr lvl="1"/>
            <a:r>
              <a:rPr lang="en-US" sz="2800" dirty="0"/>
              <a:t>drug and alcohol use, </a:t>
            </a:r>
          </a:p>
          <a:p>
            <a:pPr lvl="1"/>
            <a:r>
              <a:rPr lang="en-US" sz="2800" dirty="0"/>
              <a:t>Worrying</a:t>
            </a:r>
          </a:p>
          <a:p>
            <a:pPr lvl="1"/>
            <a:r>
              <a:rPr lang="en-US" sz="2800" dirty="0"/>
              <a:t>Social withdrawal</a:t>
            </a:r>
          </a:p>
          <a:p>
            <a:pPr lvl="1"/>
            <a:r>
              <a:rPr lang="en-US" sz="2800" dirty="0"/>
              <a:t>Rumination</a:t>
            </a:r>
          </a:p>
          <a:p>
            <a:pPr lvl="1"/>
            <a:r>
              <a:rPr lang="en-US" sz="2800" dirty="0"/>
              <a:t>Dissociation</a:t>
            </a:r>
          </a:p>
          <a:p>
            <a:r>
              <a:rPr lang="en-US" sz="3200" dirty="0"/>
              <a:t>…are avoidance reactions to reduce the impact of trauma</a:t>
            </a:r>
            <a:endParaRPr lang="en-US" sz="3600" dirty="0"/>
          </a:p>
        </p:txBody>
      </p:sp>
    </p:spTree>
    <p:extLst>
      <p:ext uri="{BB962C8B-B14F-4D97-AF65-F5344CB8AC3E}">
        <p14:creationId xmlns:p14="http://schemas.microsoft.com/office/powerpoint/2010/main" val="806902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03D53-0B14-734D-8A36-9C88889981E9}"/>
              </a:ext>
            </a:extLst>
          </p:cNvPr>
          <p:cNvSpPr>
            <a:spLocks noGrp="1"/>
          </p:cNvSpPr>
          <p:nvPr>
            <p:ph type="title"/>
          </p:nvPr>
        </p:nvSpPr>
        <p:spPr>
          <a:xfrm>
            <a:off x="838200" y="704088"/>
            <a:ext cx="3063240" cy="3209544"/>
          </a:xfrm>
        </p:spPr>
        <p:txBody>
          <a:bodyPr>
            <a:normAutofit/>
          </a:bodyPr>
          <a:lstStyle/>
          <a:p>
            <a:r>
              <a:rPr lang="en-GB" dirty="0"/>
              <a:t>But they sometimes make things worse</a:t>
            </a:r>
            <a:endParaRPr lang="en-US" dirty="0"/>
          </a:p>
        </p:txBody>
      </p:sp>
      <p:sp>
        <p:nvSpPr>
          <p:cNvPr id="3" name="Content Placeholder 2">
            <a:extLst>
              <a:ext uri="{FF2B5EF4-FFF2-40B4-BE49-F238E27FC236}">
                <a16:creationId xmlns:a16="http://schemas.microsoft.com/office/drawing/2014/main" id="{21367069-4D21-CC4A-8A36-DC43773032FD}"/>
              </a:ext>
            </a:extLst>
          </p:cNvPr>
          <p:cNvSpPr>
            <a:spLocks noGrp="1"/>
          </p:cNvSpPr>
          <p:nvPr>
            <p:ph idx="1"/>
          </p:nvPr>
        </p:nvSpPr>
        <p:spPr>
          <a:xfrm>
            <a:off x="4072128" y="325821"/>
            <a:ext cx="7275575" cy="5626923"/>
          </a:xfrm>
        </p:spPr>
        <p:txBody>
          <a:bodyPr anchor="ctr">
            <a:normAutofit/>
          </a:bodyPr>
          <a:lstStyle/>
          <a:p>
            <a:pPr marL="0" indent="0">
              <a:buNone/>
            </a:pPr>
            <a:r>
              <a:rPr lang="en-US" sz="3200" dirty="0"/>
              <a:t>Avoiding and disengaging may   exacerbate:</a:t>
            </a:r>
          </a:p>
          <a:p>
            <a:pPr lvl="1"/>
            <a:r>
              <a:rPr lang="en-US" sz="3200" dirty="0"/>
              <a:t>Avoidance and withdrawal</a:t>
            </a:r>
          </a:p>
          <a:p>
            <a:pPr lvl="1"/>
            <a:r>
              <a:rPr lang="en-US" sz="3200" dirty="0"/>
              <a:t>Numbing</a:t>
            </a:r>
          </a:p>
          <a:p>
            <a:pPr lvl="1"/>
            <a:r>
              <a:rPr lang="en-US" sz="3200" dirty="0"/>
              <a:t>Intrusive re-experience “flashbacks”</a:t>
            </a:r>
          </a:p>
          <a:p>
            <a:pPr lvl="1"/>
            <a:r>
              <a:rPr lang="en-US" sz="3200" dirty="0"/>
              <a:t>Hearing voices</a:t>
            </a:r>
          </a:p>
          <a:p>
            <a:pPr lvl="1"/>
            <a:r>
              <a:rPr lang="en-US" sz="3200" dirty="0"/>
              <a:t>Guilt, anger, blame</a:t>
            </a:r>
          </a:p>
          <a:p>
            <a:pPr marL="457200" lvl="1" indent="0">
              <a:buNone/>
            </a:pPr>
            <a:endParaRPr lang="en-US" dirty="0"/>
          </a:p>
        </p:txBody>
      </p:sp>
    </p:spTree>
    <p:extLst>
      <p:ext uri="{BB962C8B-B14F-4D97-AF65-F5344CB8AC3E}">
        <p14:creationId xmlns:p14="http://schemas.microsoft.com/office/powerpoint/2010/main" val="1263526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C9F72-26B8-1A46-95B4-89C8C5B9A9F8}"/>
              </a:ext>
            </a:extLst>
          </p:cNvPr>
          <p:cNvSpPr>
            <a:spLocks noGrp="1"/>
          </p:cNvSpPr>
          <p:nvPr>
            <p:ph type="title"/>
          </p:nvPr>
        </p:nvSpPr>
        <p:spPr/>
        <p:txBody>
          <a:bodyPr/>
          <a:lstStyle/>
          <a:p>
            <a:r>
              <a:rPr lang="en-GB" dirty="0"/>
              <a:t>Where is the problem?	</a:t>
            </a:r>
          </a:p>
        </p:txBody>
      </p:sp>
      <p:sp>
        <p:nvSpPr>
          <p:cNvPr id="3" name="Content Placeholder 2">
            <a:extLst>
              <a:ext uri="{FF2B5EF4-FFF2-40B4-BE49-F238E27FC236}">
                <a16:creationId xmlns:a16="http://schemas.microsoft.com/office/drawing/2014/main" id="{8C40B204-C663-2E42-92C2-D97EC38A5B05}"/>
              </a:ext>
            </a:extLst>
          </p:cNvPr>
          <p:cNvSpPr>
            <a:spLocks noGrp="1"/>
          </p:cNvSpPr>
          <p:nvPr>
            <p:ph idx="1"/>
          </p:nvPr>
        </p:nvSpPr>
        <p:spPr>
          <a:xfrm>
            <a:off x="838200" y="1475232"/>
            <a:ext cx="10515600" cy="4701731"/>
          </a:xfrm>
        </p:spPr>
        <p:txBody>
          <a:bodyPr/>
          <a:lstStyle/>
          <a:p>
            <a:r>
              <a:rPr lang="en-GB" dirty="0"/>
              <a:t>The trauma?</a:t>
            </a:r>
          </a:p>
          <a:p>
            <a:pPr lvl="1"/>
            <a:r>
              <a:rPr lang="en-GB" dirty="0"/>
              <a:t>Physical abuse</a:t>
            </a:r>
          </a:p>
          <a:p>
            <a:pPr lvl="1"/>
            <a:r>
              <a:rPr lang="en-GB" dirty="0"/>
              <a:t>Sexual abuse</a:t>
            </a:r>
          </a:p>
          <a:p>
            <a:pPr lvl="1"/>
            <a:r>
              <a:rPr lang="en-GB" dirty="0"/>
              <a:t>Emotional abuse</a:t>
            </a:r>
          </a:p>
          <a:p>
            <a:pPr lvl="1"/>
            <a:r>
              <a:rPr lang="en-GB" dirty="0"/>
              <a:t>Loss</a:t>
            </a:r>
          </a:p>
          <a:p>
            <a:r>
              <a:rPr lang="en-GB" dirty="0"/>
              <a:t>Or the response to cope with trauma?</a:t>
            </a:r>
          </a:p>
          <a:p>
            <a:pPr lvl="1"/>
            <a:r>
              <a:rPr lang="en-GB" dirty="0"/>
              <a:t>Alcohol and drugs</a:t>
            </a:r>
          </a:p>
          <a:p>
            <a:pPr lvl="1"/>
            <a:r>
              <a:rPr lang="en-GB" dirty="0"/>
              <a:t>Self-neglect</a:t>
            </a:r>
          </a:p>
          <a:p>
            <a:pPr lvl="1"/>
            <a:r>
              <a:rPr lang="en-GB" dirty="0"/>
              <a:t>Self-harm</a:t>
            </a:r>
          </a:p>
          <a:p>
            <a:pPr lvl="1"/>
            <a:r>
              <a:rPr lang="en-GB" dirty="0"/>
              <a:t>Hoarding</a:t>
            </a:r>
          </a:p>
        </p:txBody>
      </p:sp>
    </p:spTree>
    <p:extLst>
      <p:ext uri="{BB962C8B-B14F-4D97-AF65-F5344CB8AC3E}">
        <p14:creationId xmlns:p14="http://schemas.microsoft.com/office/powerpoint/2010/main" val="2421519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633F13-6FB3-31D1-0FBD-6036DA45FD81}"/>
              </a:ext>
            </a:extLst>
          </p:cNvPr>
          <p:cNvSpPr>
            <a:spLocks noGrp="1"/>
          </p:cNvSpPr>
          <p:nvPr>
            <p:ph type="title"/>
          </p:nvPr>
        </p:nvSpPr>
        <p:spPr/>
        <p:txBody>
          <a:bodyPr/>
          <a:lstStyle/>
          <a:p>
            <a:r>
              <a:rPr lang="en-GB" dirty="0"/>
              <a:t>Once a trauma is over it is a memory, but it can still affect you.</a:t>
            </a:r>
          </a:p>
        </p:txBody>
      </p:sp>
      <p:sp>
        <p:nvSpPr>
          <p:cNvPr id="6" name="Content Placeholder 5">
            <a:extLst>
              <a:ext uri="{FF2B5EF4-FFF2-40B4-BE49-F238E27FC236}">
                <a16:creationId xmlns:a16="http://schemas.microsoft.com/office/drawing/2014/main" id="{37060C88-AF84-8D2F-7FC7-ABE3FC9B5253}"/>
              </a:ext>
            </a:extLst>
          </p:cNvPr>
          <p:cNvSpPr>
            <a:spLocks noGrp="1"/>
          </p:cNvSpPr>
          <p:nvPr>
            <p:ph idx="1"/>
          </p:nvPr>
        </p:nvSpPr>
        <p:spPr/>
        <p:txBody>
          <a:bodyPr>
            <a:normAutofit/>
          </a:bodyPr>
          <a:lstStyle/>
          <a:p>
            <a:pPr marL="0" indent="0">
              <a:buNone/>
            </a:pPr>
            <a:r>
              <a:rPr lang="en-GB" sz="3200" dirty="0">
                <a:latin typeface="CenturyGothic"/>
              </a:rPr>
              <a:t>1. Personal</a:t>
            </a:r>
            <a:endParaRPr lang="en-GB" sz="3200" dirty="0">
              <a:effectLst/>
              <a:latin typeface="CenturyGothic"/>
            </a:endParaRPr>
          </a:p>
          <a:p>
            <a:pPr marL="914400" lvl="1" indent="-457200">
              <a:buFont typeface="+mj-lt"/>
              <a:buAutoNum type="alphaLcParenR"/>
            </a:pPr>
            <a:r>
              <a:rPr lang="en-GB" sz="2000" i="1" dirty="0">
                <a:effectLst/>
                <a:latin typeface="CenturyGothic"/>
              </a:rPr>
              <a:t>It’s my fault </a:t>
            </a:r>
            <a:r>
              <a:rPr lang="en-GB" sz="2000" dirty="0">
                <a:effectLst/>
                <a:latin typeface="CenturyGothic"/>
              </a:rPr>
              <a:t>vs it wasn’t my fault.</a:t>
            </a:r>
          </a:p>
          <a:p>
            <a:pPr marL="914400" lvl="1" indent="-457200">
              <a:buFont typeface="+mj-lt"/>
              <a:buAutoNum type="alphaLcParenR"/>
            </a:pPr>
            <a:r>
              <a:rPr lang="en-GB" sz="2000" i="1" dirty="0">
                <a:effectLst/>
                <a:latin typeface="CenturyGothic"/>
              </a:rPr>
              <a:t>I deserved this</a:t>
            </a:r>
            <a:r>
              <a:rPr lang="en-GB" sz="2000" dirty="0">
                <a:effectLst/>
                <a:latin typeface="CenturyGothic"/>
              </a:rPr>
              <a:t> vs bad things can happen at random; it wasn</a:t>
            </a:r>
            <a:r>
              <a:rPr lang="en-GB" sz="2000" dirty="0">
                <a:latin typeface="CenturyGothic"/>
              </a:rPr>
              <a:t>’t anything to do with me.</a:t>
            </a:r>
          </a:p>
          <a:p>
            <a:pPr marL="0" indent="0">
              <a:buNone/>
            </a:pPr>
            <a:r>
              <a:rPr lang="en-GB" sz="3200" dirty="0">
                <a:latin typeface="CenturyGothic"/>
              </a:rPr>
              <a:t>2. Permanent</a:t>
            </a:r>
          </a:p>
          <a:p>
            <a:pPr marL="914400" lvl="1" indent="-457200">
              <a:buFont typeface="+mj-lt"/>
              <a:buAutoNum type="alphaLcParenR"/>
            </a:pPr>
            <a:r>
              <a:rPr lang="en-GB" sz="2000" i="1" dirty="0">
                <a:latin typeface="CenturyGothic"/>
              </a:rPr>
              <a:t>It will always happen to me </a:t>
            </a:r>
            <a:r>
              <a:rPr lang="en-GB" sz="2000" dirty="0">
                <a:latin typeface="CenturyGothic"/>
              </a:rPr>
              <a:t>vs it was an unfortunate one off.</a:t>
            </a:r>
          </a:p>
          <a:p>
            <a:pPr marL="914400" lvl="1" indent="-457200">
              <a:buFont typeface="+mj-lt"/>
              <a:buAutoNum type="alphaLcParenR"/>
            </a:pPr>
            <a:r>
              <a:rPr lang="en-GB" sz="2000" i="1" dirty="0">
                <a:latin typeface="CenturyGothic"/>
              </a:rPr>
              <a:t>I can’t do anything about it </a:t>
            </a:r>
            <a:r>
              <a:rPr lang="en-GB" sz="2000" dirty="0">
                <a:latin typeface="CenturyGothic"/>
              </a:rPr>
              <a:t>vs I can change this.</a:t>
            </a:r>
            <a:endParaRPr lang="en-GB" sz="2000" i="1" dirty="0">
              <a:latin typeface="CenturyGothic"/>
            </a:endParaRPr>
          </a:p>
          <a:p>
            <a:pPr marL="0" indent="0">
              <a:buNone/>
            </a:pPr>
            <a:r>
              <a:rPr lang="en-GB" sz="3200" dirty="0">
                <a:latin typeface="CenturyGothic"/>
              </a:rPr>
              <a:t>3) Global</a:t>
            </a:r>
          </a:p>
          <a:p>
            <a:pPr marL="914400" lvl="1" indent="-457200">
              <a:buFont typeface="+mj-lt"/>
              <a:buAutoNum type="alphaLcParenR"/>
            </a:pPr>
            <a:r>
              <a:rPr lang="en-GB" sz="2000" i="1" dirty="0">
                <a:latin typeface="CenturyGothic"/>
              </a:rPr>
              <a:t>I am useless at/ to blame for everything</a:t>
            </a:r>
            <a:r>
              <a:rPr lang="en-GB" sz="2000" dirty="0">
                <a:latin typeface="CenturyGothic"/>
              </a:rPr>
              <a:t> vs I might have messed that up, but I’m still good at lots of things.</a:t>
            </a:r>
          </a:p>
          <a:p>
            <a:pPr marL="914400" lvl="1" indent="-457200">
              <a:buFont typeface="+mj-lt"/>
              <a:buAutoNum type="alphaLcParenR"/>
            </a:pPr>
            <a:r>
              <a:rPr lang="en-GB" sz="2000" i="1" dirty="0">
                <a:latin typeface="CenturyGothic"/>
              </a:rPr>
              <a:t>“That sort of person” will always do this to me </a:t>
            </a:r>
            <a:r>
              <a:rPr lang="en-GB" sz="2000" dirty="0">
                <a:latin typeface="CenturyGothic"/>
              </a:rPr>
              <a:t>vs that person was bad but not mean all are.</a:t>
            </a:r>
          </a:p>
        </p:txBody>
      </p:sp>
    </p:spTree>
    <p:extLst>
      <p:ext uri="{BB962C8B-B14F-4D97-AF65-F5344CB8AC3E}">
        <p14:creationId xmlns:p14="http://schemas.microsoft.com/office/powerpoint/2010/main" val="2482442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F0706-5959-DAE4-5D47-FEA7E92CE216}"/>
              </a:ext>
            </a:extLst>
          </p:cNvPr>
          <p:cNvSpPr>
            <a:spLocks noGrp="1"/>
          </p:cNvSpPr>
          <p:nvPr>
            <p:ph type="title"/>
          </p:nvPr>
        </p:nvSpPr>
        <p:spPr/>
        <p:txBody>
          <a:bodyPr/>
          <a:lstStyle/>
          <a:p>
            <a:r>
              <a:rPr lang="en-GB" dirty="0"/>
              <a:t>Natural vs unnatural emotions</a:t>
            </a:r>
          </a:p>
        </p:txBody>
      </p:sp>
      <p:sp>
        <p:nvSpPr>
          <p:cNvPr id="4" name="Content Placeholder 3">
            <a:extLst>
              <a:ext uri="{FF2B5EF4-FFF2-40B4-BE49-F238E27FC236}">
                <a16:creationId xmlns:a16="http://schemas.microsoft.com/office/drawing/2014/main" id="{2B42563A-497E-F714-5033-CC80A3C874AD}"/>
              </a:ext>
            </a:extLst>
          </p:cNvPr>
          <p:cNvSpPr>
            <a:spLocks noGrp="1"/>
          </p:cNvSpPr>
          <p:nvPr>
            <p:ph sz="half" idx="1"/>
          </p:nvPr>
        </p:nvSpPr>
        <p:spPr/>
        <p:txBody>
          <a:bodyPr/>
          <a:lstStyle/>
          <a:p>
            <a:r>
              <a:rPr lang="en-GB" b="1" dirty="0">
                <a:latin typeface="CenturyGothic"/>
              </a:rPr>
              <a:t>Natural emotions</a:t>
            </a:r>
            <a:r>
              <a:rPr lang="en-GB" dirty="0">
                <a:latin typeface="CenturyGothic"/>
              </a:rPr>
              <a:t> result directly from event</a:t>
            </a:r>
          </a:p>
          <a:p>
            <a:r>
              <a:rPr lang="en-GB" dirty="0">
                <a:latin typeface="CenturyGothic"/>
              </a:rPr>
              <a:t>The goal is to feel them and let them run their course. </a:t>
            </a:r>
          </a:p>
          <a:p>
            <a:endParaRPr lang="en-GB" dirty="0"/>
          </a:p>
        </p:txBody>
      </p:sp>
      <p:sp>
        <p:nvSpPr>
          <p:cNvPr id="5" name="Content Placeholder 4">
            <a:extLst>
              <a:ext uri="{FF2B5EF4-FFF2-40B4-BE49-F238E27FC236}">
                <a16:creationId xmlns:a16="http://schemas.microsoft.com/office/drawing/2014/main" id="{E546AEB2-2767-9A17-7EEE-5EC208041EAA}"/>
              </a:ext>
            </a:extLst>
          </p:cNvPr>
          <p:cNvSpPr>
            <a:spLocks noGrp="1"/>
          </p:cNvSpPr>
          <p:nvPr>
            <p:ph sz="half" idx="2"/>
          </p:nvPr>
        </p:nvSpPr>
        <p:spPr/>
        <p:txBody>
          <a:bodyPr/>
          <a:lstStyle/>
          <a:p>
            <a:r>
              <a:rPr lang="en-GB" sz="2800" b="1" dirty="0">
                <a:effectLst/>
                <a:latin typeface="CenturyGothic"/>
              </a:rPr>
              <a:t>Manufactured emotions </a:t>
            </a:r>
            <a:r>
              <a:rPr lang="en-GB" sz="2800" dirty="0">
                <a:effectLst/>
                <a:latin typeface="CenturyGothic"/>
              </a:rPr>
              <a:t>are based on interpretations of the event</a:t>
            </a:r>
          </a:p>
          <a:p>
            <a:r>
              <a:rPr lang="en-GB" dirty="0">
                <a:latin typeface="CenturyGothic"/>
              </a:rPr>
              <a:t>G</a:t>
            </a:r>
            <a:r>
              <a:rPr lang="en-GB" sz="2800" dirty="0">
                <a:effectLst/>
                <a:latin typeface="CenturyGothic"/>
              </a:rPr>
              <a:t>oal is to change the thought, which changes the emotion. </a:t>
            </a:r>
            <a:endParaRPr lang="en-GB" dirty="0"/>
          </a:p>
          <a:p>
            <a:endParaRPr lang="en-GB" dirty="0"/>
          </a:p>
        </p:txBody>
      </p:sp>
    </p:spTree>
    <p:extLst>
      <p:ext uri="{BB962C8B-B14F-4D97-AF65-F5344CB8AC3E}">
        <p14:creationId xmlns:p14="http://schemas.microsoft.com/office/powerpoint/2010/main" val="1468734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AFA4A-9B81-6B6A-CC1E-5BF847417015}"/>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4200"/>
              <a:t>Natural emotions decrease without interventions</a:t>
            </a:r>
          </a:p>
        </p:txBody>
      </p:sp>
      <p:pic>
        <p:nvPicPr>
          <p:cNvPr id="5" name="Content Placeholder 4" descr="A picture containing fire, outdoor, cooking, night&#10;&#10;Description automatically generated">
            <a:extLst>
              <a:ext uri="{FF2B5EF4-FFF2-40B4-BE49-F238E27FC236}">
                <a16:creationId xmlns:a16="http://schemas.microsoft.com/office/drawing/2014/main" id="{8EF49F65-A7A8-E039-05B6-118975FA5B67}"/>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l="18662" r="12927"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552612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Content Placeholder 4" descr="A picture containing fire, orange, colorful, colors&#10;&#10;Description automatically generated">
            <a:extLst>
              <a:ext uri="{FF2B5EF4-FFF2-40B4-BE49-F238E27FC236}">
                <a16:creationId xmlns:a16="http://schemas.microsoft.com/office/drawing/2014/main" id="{093CB8C8-8ADB-CCB9-5F6F-1AC533B28A38}"/>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0" y="-65881"/>
            <a:ext cx="12192000" cy="6923882"/>
          </a:xfrm>
        </p:spPr>
      </p:pic>
    </p:spTree>
    <p:extLst>
      <p:ext uri="{BB962C8B-B14F-4D97-AF65-F5344CB8AC3E}">
        <p14:creationId xmlns:p14="http://schemas.microsoft.com/office/powerpoint/2010/main" val="2808916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5BB21-7C61-8B85-7F60-50DA7D7E2CB4}"/>
              </a:ext>
            </a:extLst>
          </p:cNvPr>
          <p:cNvSpPr>
            <a:spLocks noGrp="1"/>
          </p:cNvSpPr>
          <p:nvPr>
            <p:ph type="title"/>
          </p:nvPr>
        </p:nvSpPr>
        <p:spPr>
          <a:xfrm>
            <a:off x="839788" y="457200"/>
            <a:ext cx="4340224" cy="1600200"/>
          </a:xfrm>
        </p:spPr>
        <p:txBody>
          <a:bodyPr/>
          <a:lstStyle/>
          <a:p>
            <a:r>
              <a:rPr lang="en-GB" dirty="0"/>
              <a:t>“Manufactured emotions”</a:t>
            </a:r>
          </a:p>
        </p:txBody>
      </p:sp>
      <p:pic>
        <p:nvPicPr>
          <p:cNvPr id="5" name="Content Placeholder 4" descr="A picture containing factory, outdoor, building, smoke&#10;&#10;Description automatically generated">
            <a:extLst>
              <a:ext uri="{FF2B5EF4-FFF2-40B4-BE49-F238E27FC236}">
                <a16:creationId xmlns:a16="http://schemas.microsoft.com/office/drawing/2014/main" id="{ABE7051E-7597-A3A5-A530-145E274852CE}"/>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5180012" y="1910937"/>
            <a:ext cx="6172200" cy="4104513"/>
          </a:xfrm>
        </p:spPr>
      </p:pic>
      <p:sp>
        <p:nvSpPr>
          <p:cNvPr id="7" name="Text Placeholder 6">
            <a:extLst>
              <a:ext uri="{FF2B5EF4-FFF2-40B4-BE49-F238E27FC236}">
                <a16:creationId xmlns:a16="http://schemas.microsoft.com/office/drawing/2014/main" id="{97C216C4-7FCD-44BD-C807-1AC2BB53BF2F}"/>
              </a:ext>
            </a:extLst>
          </p:cNvPr>
          <p:cNvSpPr>
            <a:spLocks noGrp="1"/>
          </p:cNvSpPr>
          <p:nvPr>
            <p:ph type="body" sz="half" idx="2"/>
          </p:nvPr>
        </p:nvSpPr>
        <p:spPr/>
        <p:txBody>
          <a:bodyPr/>
          <a:lstStyle/>
          <a:p>
            <a:r>
              <a:rPr lang="en-GB" dirty="0"/>
              <a:t>I shouldn’t have to experience this loss</a:t>
            </a:r>
          </a:p>
          <a:p>
            <a:r>
              <a:rPr lang="en-GB" dirty="0"/>
              <a:t>Good people shouldn’t die young</a:t>
            </a:r>
          </a:p>
          <a:p>
            <a:r>
              <a:rPr lang="en-GB" dirty="0"/>
              <a:t>I must get revenge</a:t>
            </a:r>
          </a:p>
          <a:p>
            <a:r>
              <a:rPr lang="en-GB" dirty="0"/>
              <a:t>Parents of young children should not die</a:t>
            </a:r>
          </a:p>
          <a:p>
            <a:r>
              <a:rPr lang="en-GB" dirty="0"/>
              <a:t>This should not have happened to me</a:t>
            </a:r>
          </a:p>
          <a:p>
            <a:r>
              <a:rPr lang="en-GB" dirty="0"/>
              <a:t>It should have been me</a:t>
            </a:r>
          </a:p>
          <a:p>
            <a:r>
              <a:rPr lang="en-GB" dirty="0"/>
              <a:t>I do not deserve any better</a:t>
            </a:r>
          </a:p>
          <a:p>
            <a:endParaRPr lang="en-GB" dirty="0"/>
          </a:p>
        </p:txBody>
      </p:sp>
    </p:spTree>
    <p:extLst>
      <p:ext uri="{BB962C8B-B14F-4D97-AF65-F5344CB8AC3E}">
        <p14:creationId xmlns:p14="http://schemas.microsoft.com/office/powerpoint/2010/main" val="2962451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4851A-CB1D-3CD6-B410-E55F897ECB14}"/>
              </a:ext>
            </a:extLst>
          </p:cNvPr>
          <p:cNvSpPr>
            <a:spLocks noGrp="1"/>
          </p:cNvSpPr>
          <p:nvPr>
            <p:ph type="title"/>
          </p:nvPr>
        </p:nvSpPr>
        <p:spPr/>
        <p:txBody>
          <a:bodyPr>
            <a:normAutofit fontScale="90000"/>
          </a:bodyPr>
          <a:lstStyle/>
          <a:p>
            <a:br>
              <a:rPr lang="en-GB" sz="4400" b="1" dirty="0">
                <a:effectLst/>
                <a:latin typeface="MyriadPro"/>
              </a:rPr>
            </a:br>
            <a:r>
              <a:rPr lang="en-GB" sz="4400" b="1" dirty="0">
                <a:effectLst/>
                <a:latin typeface="MyriadPro"/>
              </a:rPr>
              <a:t>Remind yourself that you are safe </a:t>
            </a:r>
            <a:br>
              <a:rPr lang="en-GB" dirty="0"/>
            </a:br>
            <a:endParaRPr lang="en-GB" dirty="0"/>
          </a:p>
        </p:txBody>
      </p:sp>
      <p:sp>
        <p:nvSpPr>
          <p:cNvPr id="3" name="Content Placeholder 2">
            <a:extLst>
              <a:ext uri="{FF2B5EF4-FFF2-40B4-BE49-F238E27FC236}">
                <a16:creationId xmlns:a16="http://schemas.microsoft.com/office/drawing/2014/main" id="{9A0474B6-A631-72C0-6652-DA8F30E84ABA}"/>
              </a:ext>
            </a:extLst>
          </p:cNvPr>
          <p:cNvSpPr>
            <a:spLocks noGrp="1"/>
          </p:cNvSpPr>
          <p:nvPr>
            <p:ph idx="1"/>
          </p:nvPr>
        </p:nvSpPr>
        <p:spPr/>
        <p:txBody>
          <a:bodyPr/>
          <a:lstStyle/>
          <a:p>
            <a:r>
              <a:rPr lang="en-GB" sz="3200" dirty="0">
                <a:effectLst/>
                <a:latin typeface="MyriadPro"/>
              </a:rPr>
              <a:t>Unwanted memories from the past can make you feel unsafe. Remind yourself that you are safe now. </a:t>
            </a:r>
            <a:endParaRPr lang="en-GB" sz="4400" dirty="0"/>
          </a:p>
          <a:p>
            <a:pPr lvl="1"/>
            <a:r>
              <a:rPr lang="en-GB" b="1" dirty="0">
                <a:effectLst/>
                <a:latin typeface="MyriadPro"/>
              </a:rPr>
              <a:t>Proof: </a:t>
            </a:r>
            <a:r>
              <a:rPr lang="en-GB" dirty="0">
                <a:effectLst/>
                <a:latin typeface="MyriadPro"/>
              </a:rPr>
              <a:t>carry something that proves you survived (e.g. a photo of something good that has happened since your trauma).</a:t>
            </a:r>
          </a:p>
          <a:p>
            <a:pPr lvl="1"/>
            <a:r>
              <a:rPr lang="en-GB" b="1" dirty="0">
                <a:effectLst/>
                <a:latin typeface="MyriadPro"/>
              </a:rPr>
              <a:t>Letter: </a:t>
            </a:r>
            <a:r>
              <a:rPr lang="en-GB" dirty="0">
                <a:effectLst/>
                <a:latin typeface="MyriadPro"/>
              </a:rPr>
              <a:t>write a letter reminding yourself of why you are safe now, and carry it with you. </a:t>
            </a:r>
            <a:endParaRPr lang="en-GB" sz="4000" dirty="0"/>
          </a:p>
          <a:p>
            <a:pPr lvl="1"/>
            <a:r>
              <a:rPr lang="en-GB" b="1" dirty="0">
                <a:effectLst/>
                <a:latin typeface="MyriadPro"/>
              </a:rPr>
              <a:t>Coping statements: </a:t>
            </a:r>
            <a:r>
              <a:rPr lang="en-GB" dirty="0">
                <a:effectLst/>
                <a:latin typeface="MyriadPro"/>
              </a:rPr>
              <a:t>“I survived”, “This too shall pass”, “This is just a memory”, “I am safe now”. </a:t>
            </a:r>
            <a:endParaRPr lang="en-GB" sz="4000" dirty="0"/>
          </a:p>
          <a:p>
            <a:pPr lvl="1"/>
            <a:r>
              <a:rPr lang="en-GB" b="1" dirty="0">
                <a:effectLst/>
                <a:latin typeface="MyriadPro"/>
              </a:rPr>
              <a:t>Then vs. now: </a:t>
            </a:r>
            <a:r>
              <a:rPr lang="en-GB" dirty="0">
                <a:effectLst/>
                <a:latin typeface="MyriadPro"/>
              </a:rPr>
              <a:t>focus on what’s different now compared to the time of your trauma. </a:t>
            </a:r>
            <a:endParaRPr lang="en-GB" sz="4000" dirty="0"/>
          </a:p>
          <a:p>
            <a:endParaRPr lang="en-GB" dirty="0"/>
          </a:p>
        </p:txBody>
      </p:sp>
    </p:spTree>
    <p:extLst>
      <p:ext uri="{BB962C8B-B14F-4D97-AF65-F5344CB8AC3E}">
        <p14:creationId xmlns:p14="http://schemas.microsoft.com/office/powerpoint/2010/main" val="4031746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1437A-AC4C-E64A-8D44-0DD5AEF10BCF}"/>
              </a:ext>
            </a:extLst>
          </p:cNvPr>
          <p:cNvSpPr>
            <a:spLocks noGrp="1"/>
          </p:cNvSpPr>
          <p:nvPr>
            <p:ph type="title"/>
          </p:nvPr>
        </p:nvSpPr>
        <p:spPr/>
        <p:txBody>
          <a:bodyPr/>
          <a:lstStyle/>
          <a:p>
            <a:pPr algn="ctr"/>
            <a:r>
              <a:rPr lang="en-US" dirty="0"/>
              <a:t>Contents</a:t>
            </a:r>
          </a:p>
        </p:txBody>
      </p:sp>
      <p:sp>
        <p:nvSpPr>
          <p:cNvPr id="3" name="Content Placeholder 2">
            <a:extLst>
              <a:ext uri="{FF2B5EF4-FFF2-40B4-BE49-F238E27FC236}">
                <a16:creationId xmlns:a16="http://schemas.microsoft.com/office/drawing/2014/main" id="{626AE65F-978A-6147-8D39-FE03903C62A2}"/>
              </a:ext>
            </a:extLst>
          </p:cNvPr>
          <p:cNvSpPr>
            <a:spLocks noGrp="1"/>
          </p:cNvSpPr>
          <p:nvPr>
            <p:ph idx="1"/>
          </p:nvPr>
        </p:nvSpPr>
        <p:spPr/>
        <p:txBody>
          <a:bodyPr>
            <a:normAutofit/>
          </a:bodyPr>
          <a:lstStyle/>
          <a:p>
            <a:r>
              <a:rPr lang="en-US"/>
              <a:t>What is </a:t>
            </a:r>
            <a:r>
              <a:rPr lang="en-US" dirty="0"/>
              <a:t>self-neglect and hoarding?</a:t>
            </a:r>
          </a:p>
          <a:p>
            <a:r>
              <a:rPr lang="en-US" dirty="0"/>
              <a:t>What might cause someone to hoard or self-neglect?</a:t>
            </a:r>
          </a:p>
          <a:p>
            <a:r>
              <a:rPr lang="en-US" dirty="0"/>
              <a:t>The impact of trauma and attachment styles</a:t>
            </a:r>
          </a:p>
          <a:p>
            <a:r>
              <a:rPr lang="en-US" dirty="0"/>
              <a:t>Trauma and attachment informed practice with people who self-neglect and/ or hoard</a:t>
            </a:r>
          </a:p>
          <a:p>
            <a:r>
              <a:rPr lang="en-US" dirty="0"/>
              <a:t>”Lifestyle choice” and Mental Capacity</a:t>
            </a:r>
          </a:p>
          <a:p>
            <a:pPr marL="0" indent="0">
              <a:buNone/>
            </a:pPr>
            <a:endParaRPr lang="en-GB" dirty="0"/>
          </a:p>
          <a:p>
            <a:endParaRPr lang="en-GB" dirty="0"/>
          </a:p>
          <a:p>
            <a:endParaRPr lang="en-US" dirty="0"/>
          </a:p>
          <a:p>
            <a:endParaRPr lang="en-US" dirty="0"/>
          </a:p>
        </p:txBody>
      </p:sp>
    </p:spTree>
    <p:extLst>
      <p:ext uri="{BB962C8B-B14F-4D97-AF65-F5344CB8AC3E}">
        <p14:creationId xmlns:p14="http://schemas.microsoft.com/office/powerpoint/2010/main" val="753297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6AD9-194F-F948-A05C-B09D9E6675CB}"/>
              </a:ext>
            </a:extLst>
          </p:cNvPr>
          <p:cNvSpPr>
            <a:spLocks noGrp="1"/>
          </p:cNvSpPr>
          <p:nvPr>
            <p:ph type="title"/>
          </p:nvPr>
        </p:nvSpPr>
        <p:spPr/>
        <p:txBody>
          <a:bodyPr/>
          <a:lstStyle/>
          <a:p>
            <a:pPr algn="ctr"/>
            <a:r>
              <a:rPr lang="en-GB" b="1" dirty="0"/>
              <a:t>Resilience</a:t>
            </a:r>
          </a:p>
        </p:txBody>
      </p:sp>
      <p:sp>
        <p:nvSpPr>
          <p:cNvPr id="3" name="Content Placeholder 2">
            <a:extLst>
              <a:ext uri="{FF2B5EF4-FFF2-40B4-BE49-F238E27FC236}">
                <a16:creationId xmlns:a16="http://schemas.microsoft.com/office/drawing/2014/main" id="{8F054F44-A7E5-6D46-AF5F-80559F797BEA}"/>
              </a:ext>
            </a:extLst>
          </p:cNvPr>
          <p:cNvSpPr>
            <a:spLocks noGrp="1"/>
          </p:cNvSpPr>
          <p:nvPr>
            <p:ph idx="1"/>
          </p:nvPr>
        </p:nvSpPr>
        <p:spPr/>
        <p:txBody>
          <a:bodyPr/>
          <a:lstStyle/>
          <a:p>
            <a:r>
              <a:rPr lang="en-GB" dirty="0"/>
              <a:t>Self-efficacy, optimism, emotional regulation, adaptability and perceived social support</a:t>
            </a:r>
            <a:r>
              <a:rPr lang="en-GB" baseline="30000" dirty="0"/>
              <a:t>1,2</a:t>
            </a:r>
          </a:p>
          <a:p>
            <a:r>
              <a:rPr lang="en-GB" dirty="0"/>
              <a:t>Social relationships and networks</a:t>
            </a:r>
            <a:r>
              <a:rPr lang="en-GB" baseline="30000" dirty="0"/>
              <a:t>3</a:t>
            </a:r>
          </a:p>
          <a:p>
            <a:r>
              <a:rPr lang="en-GB" dirty="0"/>
              <a:t>People who affirm your experiences</a:t>
            </a:r>
            <a:r>
              <a:rPr lang="en-GB" baseline="30000" dirty="0"/>
              <a:t>4</a:t>
            </a:r>
          </a:p>
          <a:p>
            <a:r>
              <a:rPr lang="en-GB" dirty="0"/>
              <a:t>A secure attachment style</a:t>
            </a:r>
            <a:r>
              <a:rPr lang="en-GB" baseline="30000" dirty="0"/>
              <a:t>5</a:t>
            </a:r>
          </a:p>
          <a:p>
            <a:endParaRPr lang="en-GB" baseline="30000" dirty="0"/>
          </a:p>
          <a:p>
            <a:endParaRPr lang="en-GB" baseline="30000" dirty="0"/>
          </a:p>
          <a:p>
            <a:endParaRPr lang="en-GB" baseline="30000" dirty="0"/>
          </a:p>
          <a:p>
            <a:endParaRPr lang="en-GB" dirty="0"/>
          </a:p>
        </p:txBody>
      </p:sp>
    </p:spTree>
    <p:extLst>
      <p:ext uri="{BB962C8B-B14F-4D97-AF65-F5344CB8AC3E}">
        <p14:creationId xmlns:p14="http://schemas.microsoft.com/office/powerpoint/2010/main" val="1057264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BA16E2-8DCD-1345-90FB-AC4923FF9C0B}"/>
              </a:ext>
            </a:extLst>
          </p:cNvPr>
          <p:cNvPicPr>
            <a:picLocks noChangeAspect="1"/>
          </p:cNvPicPr>
          <p:nvPr/>
        </p:nvPicPr>
        <p:blipFill rotWithShape="1">
          <a:blip r:embed="rId2"/>
          <a:srcRect t="10450" b="4644"/>
          <a:stretch/>
        </p:blipFill>
        <p:spPr>
          <a:xfrm>
            <a:off x="0"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707A67FB-44A0-3F47-98E1-7ABA57D88639}"/>
              </a:ext>
            </a:extLst>
          </p:cNvPr>
          <p:cNvSpPr>
            <a:spLocks noGrp="1"/>
          </p:cNvSpPr>
          <p:nvPr>
            <p:ph type="title"/>
          </p:nvPr>
        </p:nvSpPr>
        <p:spPr>
          <a:xfrm>
            <a:off x="709448" y="1913950"/>
            <a:ext cx="4204137" cy="1342754"/>
          </a:xfrm>
        </p:spPr>
        <p:txBody>
          <a:bodyPr>
            <a:normAutofit/>
          </a:bodyPr>
          <a:lstStyle/>
          <a:p>
            <a:pPr algn="ctr"/>
            <a:r>
              <a:rPr lang="en-GB" sz="3600" dirty="0"/>
              <a:t>Attachment: how does it work?</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23C049F-A77D-834B-B789-AA4373E0F140}"/>
              </a:ext>
            </a:extLst>
          </p:cNvPr>
          <p:cNvSpPr>
            <a:spLocks noGrp="1"/>
          </p:cNvSpPr>
          <p:nvPr>
            <p:ph idx="1"/>
          </p:nvPr>
        </p:nvSpPr>
        <p:spPr>
          <a:xfrm>
            <a:off x="525516" y="3417574"/>
            <a:ext cx="4593021" cy="3440414"/>
          </a:xfrm>
        </p:spPr>
        <p:txBody>
          <a:bodyPr anchor="ctr">
            <a:normAutofit fontScale="77500" lnSpcReduction="20000"/>
          </a:bodyPr>
          <a:lstStyle/>
          <a:p>
            <a:pPr marL="0" indent="0">
              <a:buNone/>
            </a:pPr>
            <a:endParaRPr lang="en-GB" sz="1800" dirty="0"/>
          </a:p>
          <a:p>
            <a:r>
              <a:rPr lang="en-GB" sz="2900" dirty="0"/>
              <a:t>An innate need for a “Safe-haven”: Motivates a child to seek a familiar care giver when under threat</a:t>
            </a:r>
          </a:p>
          <a:p>
            <a:r>
              <a:rPr lang="en-GB" sz="2900" dirty="0"/>
              <a:t>Reinforced by experience</a:t>
            </a:r>
          </a:p>
          <a:p>
            <a:r>
              <a:rPr lang="en-GB" sz="2900" dirty="0"/>
              <a:t>Creates Internal Working Models of self and others which…</a:t>
            </a:r>
          </a:p>
          <a:p>
            <a:r>
              <a:rPr lang="en-GB" sz="2900" dirty="0"/>
              <a:t>…are the basis of the ability to form  and maintain close relationships, regulate emotions, cope with stress and with negative experiences</a:t>
            </a:r>
          </a:p>
          <a:p>
            <a:endParaRPr lang="en-GB" sz="1800" dirty="0"/>
          </a:p>
          <a:p>
            <a:pPr lvl="1"/>
            <a:endParaRPr lang="en-GB" sz="1800" dirty="0"/>
          </a:p>
        </p:txBody>
      </p:sp>
    </p:spTree>
    <p:extLst>
      <p:ext uri="{BB962C8B-B14F-4D97-AF65-F5344CB8AC3E}">
        <p14:creationId xmlns:p14="http://schemas.microsoft.com/office/powerpoint/2010/main" val="2881844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913EB-8F23-F346-A158-ED59EBC2A155}"/>
              </a:ext>
            </a:extLst>
          </p:cNvPr>
          <p:cNvSpPr>
            <a:spLocks noGrp="1"/>
          </p:cNvSpPr>
          <p:nvPr>
            <p:ph type="title"/>
          </p:nvPr>
        </p:nvSpPr>
        <p:spPr>
          <a:xfrm>
            <a:off x="648929" y="629266"/>
            <a:ext cx="3651467" cy="1676603"/>
          </a:xfrm>
        </p:spPr>
        <p:txBody>
          <a:bodyPr>
            <a:normAutofit/>
          </a:bodyPr>
          <a:lstStyle/>
          <a:p>
            <a:r>
              <a:rPr lang="en-GB" dirty="0"/>
              <a:t>But sometimes it goes wrong…</a:t>
            </a:r>
          </a:p>
        </p:txBody>
      </p:sp>
      <p:sp>
        <p:nvSpPr>
          <p:cNvPr id="8" name="Content Placeholder 7">
            <a:extLst>
              <a:ext uri="{FF2B5EF4-FFF2-40B4-BE49-F238E27FC236}">
                <a16:creationId xmlns:a16="http://schemas.microsoft.com/office/drawing/2014/main" id="{3B07521D-552B-4C14-A3B1-687EAA6E3073}"/>
              </a:ext>
            </a:extLst>
          </p:cNvPr>
          <p:cNvSpPr>
            <a:spLocks noGrp="1"/>
          </p:cNvSpPr>
          <p:nvPr>
            <p:ph idx="1"/>
          </p:nvPr>
        </p:nvSpPr>
        <p:spPr>
          <a:xfrm>
            <a:off x="648931" y="2438400"/>
            <a:ext cx="3651466" cy="3785419"/>
          </a:xfrm>
        </p:spPr>
        <p:txBody>
          <a:bodyPr>
            <a:normAutofit/>
          </a:bodyPr>
          <a:lstStyle/>
          <a:p>
            <a:r>
              <a:rPr lang="en-US" sz="1800" dirty="0"/>
              <a:t>Care givers may not be nurturing, protective or even caring</a:t>
            </a:r>
          </a:p>
          <a:p>
            <a:r>
              <a:rPr lang="en-US" sz="1800" dirty="0"/>
              <a:t>Life experiences may be traumatic</a:t>
            </a:r>
          </a:p>
          <a:p>
            <a:r>
              <a:rPr lang="en-US" sz="1800" dirty="0"/>
              <a:t>As well as a secure attachment style, insecure attachment styles may develop…</a:t>
            </a:r>
          </a:p>
          <a:p>
            <a:r>
              <a:rPr lang="en-US" sz="1800" dirty="0"/>
              <a:t>...and therefore need to find other ways of coping with stress and negative experiences which can include drugs, alcohol, violence (to self and others).</a:t>
            </a:r>
          </a:p>
          <a:p>
            <a:endParaRPr lang="en-US" sz="1800" dirty="0"/>
          </a:p>
        </p:txBody>
      </p:sp>
      <p:pic>
        <p:nvPicPr>
          <p:cNvPr id="4" name="Content Placeholder 3">
            <a:extLst>
              <a:ext uri="{FF2B5EF4-FFF2-40B4-BE49-F238E27FC236}">
                <a16:creationId xmlns:a16="http://schemas.microsoft.com/office/drawing/2014/main" id="{999EFD23-807F-6F4C-91B5-5A89164EB934}"/>
              </a:ext>
            </a:extLst>
          </p:cNvPr>
          <p:cNvPicPr>
            <a:picLocks noChangeAspect="1"/>
          </p:cNvPicPr>
          <p:nvPr/>
        </p:nvPicPr>
        <p:blipFill rotWithShape="1">
          <a:blip r:embed="rId2"/>
          <a:srcRect t="5857" r="-2" b="3342"/>
          <a:stretch/>
        </p:blipFill>
        <p:spPr>
          <a:xfrm>
            <a:off x="4300396" y="10"/>
            <a:ext cx="7891604" cy="6857990"/>
          </a:xfrm>
          <a:prstGeom prst="rect">
            <a:avLst/>
          </a:prstGeom>
          <a:effectLst/>
        </p:spPr>
      </p:pic>
    </p:spTree>
    <p:extLst>
      <p:ext uri="{BB962C8B-B14F-4D97-AF65-F5344CB8AC3E}">
        <p14:creationId xmlns:p14="http://schemas.microsoft.com/office/powerpoint/2010/main" val="2601925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2E01D-E4AD-5B41-BFDE-4B3532538F96}"/>
              </a:ext>
            </a:extLst>
          </p:cNvPr>
          <p:cNvSpPr>
            <a:spLocks noGrp="1"/>
          </p:cNvSpPr>
          <p:nvPr>
            <p:ph type="title"/>
          </p:nvPr>
        </p:nvSpPr>
        <p:spPr/>
        <p:txBody>
          <a:bodyPr/>
          <a:lstStyle/>
          <a:p>
            <a:r>
              <a:rPr lang="en-GB" dirty="0"/>
              <a:t>A pattern of risk factors in self-neglect</a:t>
            </a:r>
          </a:p>
        </p:txBody>
      </p:sp>
      <p:sp>
        <p:nvSpPr>
          <p:cNvPr id="3" name="Content Placeholder 2">
            <a:extLst>
              <a:ext uri="{FF2B5EF4-FFF2-40B4-BE49-F238E27FC236}">
                <a16:creationId xmlns:a16="http://schemas.microsoft.com/office/drawing/2014/main" id="{50679F42-4C44-2E42-AC65-D49431F793CB}"/>
              </a:ext>
            </a:extLst>
          </p:cNvPr>
          <p:cNvSpPr>
            <a:spLocks noGrp="1"/>
          </p:cNvSpPr>
          <p:nvPr>
            <p:ph idx="1"/>
          </p:nvPr>
        </p:nvSpPr>
        <p:spPr>
          <a:xfrm>
            <a:off x="838200" y="1690688"/>
            <a:ext cx="9218542" cy="5046287"/>
          </a:xfrm>
        </p:spPr>
        <p:txBody>
          <a:bodyPr>
            <a:normAutofit fontScale="92500" lnSpcReduction="20000"/>
          </a:bodyPr>
          <a:lstStyle/>
          <a:p>
            <a:pPr marL="514350" lvl="0" indent="-514350">
              <a:buFont typeface="+mj-lt"/>
              <a:buAutoNum type="arabicPeriod"/>
            </a:pPr>
            <a:r>
              <a:rPr lang="en-GB" dirty="0"/>
              <a:t>Difficulties with engagement; </a:t>
            </a:r>
          </a:p>
          <a:p>
            <a:pPr marL="514350" lvl="0" indent="-514350">
              <a:buFont typeface="+mj-lt"/>
              <a:buAutoNum type="arabicPeriod"/>
            </a:pPr>
            <a:r>
              <a:rPr lang="en-GB" dirty="0"/>
              <a:t>Self-neglect; </a:t>
            </a:r>
          </a:p>
          <a:p>
            <a:pPr marL="514350" lvl="0" indent="-514350">
              <a:buFont typeface="+mj-lt"/>
              <a:buAutoNum type="arabicPeriod"/>
            </a:pPr>
            <a:r>
              <a:rPr lang="en-GB" dirty="0"/>
              <a:t>Exploitation; </a:t>
            </a:r>
          </a:p>
          <a:p>
            <a:pPr marL="514350" lvl="0" indent="-514350">
              <a:buFont typeface="+mj-lt"/>
              <a:buAutoNum type="arabicPeriod"/>
            </a:pPr>
            <a:r>
              <a:rPr lang="en-GB" dirty="0"/>
              <a:t>Domestic and child abuse; </a:t>
            </a:r>
          </a:p>
          <a:p>
            <a:pPr marL="514350" lvl="0" indent="-514350">
              <a:buFont typeface="+mj-lt"/>
              <a:buAutoNum type="arabicPeriod"/>
            </a:pPr>
            <a:r>
              <a:rPr lang="en-GB" dirty="0"/>
              <a:t>Chronic health problems; </a:t>
            </a:r>
          </a:p>
          <a:p>
            <a:pPr marL="514350" lvl="0" indent="-514350">
              <a:buFont typeface="+mj-lt"/>
              <a:buAutoNum type="arabicPeriod"/>
            </a:pPr>
            <a:r>
              <a:rPr lang="en-GB" dirty="0"/>
              <a:t>Mental health problems; </a:t>
            </a:r>
          </a:p>
          <a:p>
            <a:pPr marL="514350" lvl="0" indent="-514350">
              <a:buFont typeface="+mj-lt"/>
              <a:buAutoNum type="arabicPeriod"/>
            </a:pPr>
            <a:r>
              <a:rPr lang="en-GB" dirty="0"/>
              <a:t>Traumatic events triggering alcohol intake;</a:t>
            </a:r>
          </a:p>
          <a:p>
            <a:pPr marL="514350" lvl="0" indent="-514350">
              <a:buFont typeface="+mj-lt"/>
              <a:buAutoNum type="arabicPeriod"/>
            </a:pPr>
            <a:r>
              <a:rPr lang="en-GB" dirty="0"/>
              <a:t>Lack of family involvement; </a:t>
            </a:r>
          </a:p>
          <a:p>
            <a:pPr marL="514350" lvl="0" indent="-514350">
              <a:buFont typeface="+mj-lt"/>
              <a:buAutoNum type="arabicPeriod"/>
            </a:pPr>
            <a:r>
              <a:rPr lang="en-GB" dirty="0"/>
              <a:t>High levels of alcohol intake and over-reliance on alcohol use to explain the adult’s presentation;</a:t>
            </a:r>
          </a:p>
          <a:p>
            <a:pPr marL="514350" lvl="0" indent="-514350">
              <a:buFont typeface="+mj-lt"/>
              <a:buAutoNum type="arabicPeriod"/>
            </a:pPr>
            <a:r>
              <a:rPr lang="en-GB" dirty="0"/>
              <a:t>Regular contact with ambulance services and </a:t>
            </a:r>
          </a:p>
          <a:p>
            <a:pPr marL="514350" lvl="0" indent="-514350">
              <a:buFont typeface="+mj-lt"/>
              <a:buAutoNum type="arabicPeriod"/>
            </a:pPr>
            <a:r>
              <a:rPr lang="en-GB" dirty="0"/>
              <a:t>Unpopularity with the local community or concerned neighbours </a:t>
            </a:r>
          </a:p>
          <a:p>
            <a:endParaRPr lang="en-GB" dirty="0"/>
          </a:p>
        </p:txBody>
      </p:sp>
    </p:spTree>
    <p:extLst>
      <p:ext uri="{BB962C8B-B14F-4D97-AF65-F5344CB8AC3E}">
        <p14:creationId xmlns:p14="http://schemas.microsoft.com/office/powerpoint/2010/main" val="156396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D203C-FB71-2C46-BFB0-0407150039F5}"/>
              </a:ext>
            </a:extLst>
          </p:cNvPr>
          <p:cNvSpPr>
            <a:spLocks noGrp="1"/>
          </p:cNvSpPr>
          <p:nvPr>
            <p:ph type="title"/>
          </p:nvPr>
        </p:nvSpPr>
        <p:spPr>
          <a:xfrm>
            <a:off x="838200" y="365125"/>
            <a:ext cx="9218542" cy="1325563"/>
          </a:xfrm>
        </p:spPr>
        <p:txBody>
          <a:bodyPr>
            <a:normAutofit/>
          </a:bodyPr>
          <a:lstStyle/>
          <a:p>
            <a:r>
              <a:rPr lang="en-GB" sz="4000" dirty="0"/>
              <a:t>Ben (London Borough of Croydon, 2023)</a:t>
            </a:r>
          </a:p>
        </p:txBody>
      </p:sp>
      <p:sp>
        <p:nvSpPr>
          <p:cNvPr id="3" name="Content Placeholder 2">
            <a:extLst>
              <a:ext uri="{FF2B5EF4-FFF2-40B4-BE49-F238E27FC236}">
                <a16:creationId xmlns:a16="http://schemas.microsoft.com/office/drawing/2014/main" id="{A0461F5D-8148-1C48-9CFF-6F40F2371AAB}"/>
              </a:ext>
            </a:extLst>
          </p:cNvPr>
          <p:cNvSpPr>
            <a:spLocks noGrp="1"/>
          </p:cNvSpPr>
          <p:nvPr>
            <p:ph idx="1"/>
          </p:nvPr>
        </p:nvSpPr>
        <p:spPr>
          <a:xfrm>
            <a:off x="838200" y="1825625"/>
            <a:ext cx="9218542" cy="4667250"/>
          </a:xfrm>
        </p:spPr>
        <p:txBody>
          <a:bodyPr>
            <a:normAutofit fontScale="77500" lnSpcReduction="20000"/>
          </a:bodyPr>
          <a:lstStyle/>
          <a:p>
            <a:pPr>
              <a:lnSpc>
                <a:spcPct val="100000"/>
              </a:lnSpc>
            </a:pPr>
            <a:r>
              <a:rPr lang="en-GB" dirty="0"/>
              <a:t>Ben was a 39 year old white British man</a:t>
            </a:r>
          </a:p>
          <a:p>
            <a:pPr>
              <a:lnSpc>
                <a:spcPct val="100000"/>
              </a:lnSpc>
            </a:pPr>
            <a:r>
              <a:rPr lang="en-GB" dirty="0"/>
              <a:t>Concerned  friends.</a:t>
            </a:r>
          </a:p>
          <a:p>
            <a:pPr>
              <a:lnSpc>
                <a:spcPct val="100000"/>
              </a:lnSpc>
            </a:pPr>
            <a:r>
              <a:rPr lang="en-GB" dirty="0"/>
              <a:t>Ben accepted help but then cancelled or did not attend appointments.</a:t>
            </a:r>
          </a:p>
          <a:p>
            <a:pPr>
              <a:lnSpc>
                <a:spcPct val="100000"/>
              </a:lnSpc>
            </a:pPr>
            <a:r>
              <a:rPr lang="en-GB" dirty="0"/>
              <a:t>Ben also assured practitioners that he would seek help when he needed it despite mounting evidence that he did not do this and that he was self-neglecting.</a:t>
            </a:r>
          </a:p>
          <a:p>
            <a:pPr>
              <a:lnSpc>
                <a:spcPct val="100000"/>
              </a:lnSpc>
            </a:pPr>
            <a:r>
              <a:rPr lang="en-GB" dirty="0"/>
              <a:t>Mental health services closed Ben’s case due to lack of response from Ben. </a:t>
            </a:r>
          </a:p>
          <a:p>
            <a:pPr>
              <a:lnSpc>
                <a:spcPct val="100000"/>
              </a:lnSpc>
            </a:pPr>
            <a:r>
              <a:rPr lang="en-GB" dirty="0"/>
              <a:t>Incorrect GP details were given by Ben</a:t>
            </a:r>
          </a:p>
          <a:p>
            <a:pPr>
              <a:lnSpc>
                <a:spcPct val="100000"/>
              </a:lnSpc>
            </a:pPr>
            <a:r>
              <a:rPr lang="en-GB" dirty="0"/>
              <a:t>Police forced entry with Ben’s friends. </a:t>
            </a:r>
          </a:p>
          <a:p>
            <a:pPr>
              <a:lnSpc>
                <a:spcPct val="100000"/>
              </a:lnSpc>
            </a:pPr>
            <a:r>
              <a:rPr lang="en-GB" dirty="0"/>
              <a:t>Ben was admitted to hospital where it was found that he had several health conditions associated with prolonged extensive use of alcohol</a:t>
            </a:r>
          </a:p>
          <a:p>
            <a:pPr>
              <a:lnSpc>
                <a:spcPct val="100000"/>
              </a:lnSpc>
            </a:pPr>
            <a:r>
              <a:rPr lang="en-GB" dirty="0"/>
              <a:t>Ben’s cause of death was hepatic encephalopathy, a neuropsychiatric syndrome caused by liver failure.</a:t>
            </a:r>
          </a:p>
          <a:p>
            <a:endParaRPr lang="en-GB" dirty="0"/>
          </a:p>
        </p:txBody>
      </p:sp>
    </p:spTree>
    <p:extLst>
      <p:ext uri="{BB962C8B-B14F-4D97-AF65-F5344CB8AC3E}">
        <p14:creationId xmlns:p14="http://schemas.microsoft.com/office/powerpoint/2010/main" val="3424112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D203C-FB71-2C46-BFB0-0407150039F5}"/>
              </a:ext>
            </a:extLst>
          </p:cNvPr>
          <p:cNvSpPr>
            <a:spLocks noGrp="1"/>
          </p:cNvSpPr>
          <p:nvPr>
            <p:ph type="title"/>
          </p:nvPr>
        </p:nvSpPr>
        <p:spPr>
          <a:xfrm>
            <a:off x="838200" y="365125"/>
            <a:ext cx="9218542" cy="1325563"/>
          </a:xfrm>
        </p:spPr>
        <p:txBody>
          <a:bodyPr/>
          <a:lstStyle/>
          <a:p>
            <a:r>
              <a:rPr lang="en-GB" dirty="0"/>
              <a:t>What can we learn from Ben?</a:t>
            </a:r>
          </a:p>
        </p:txBody>
      </p:sp>
      <p:sp>
        <p:nvSpPr>
          <p:cNvPr id="3" name="Content Placeholder 2">
            <a:extLst>
              <a:ext uri="{FF2B5EF4-FFF2-40B4-BE49-F238E27FC236}">
                <a16:creationId xmlns:a16="http://schemas.microsoft.com/office/drawing/2014/main" id="{A0461F5D-8148-1C48-9CFF-6F40F2371AAB}"/>
              </a:ext>
            </a:extLst>
          </p:cNvPr>
          <p:cNvSpPr>
            <a:spLocks noGrp="1"/>
          </p:cNvSpPr>
          <p:nvPr>
            <p:ph idx="1"/>
          </p:nvPr>
        </p:nvSpPr>
        <p:spPr>
          <a:xfrm>
            <a:off x="838200" y="1825625"/>
            <a:ext cx="9218542" cy="4667250"/>
          </a:xfrm>
        </p:spPr>
        <p:txBody>
          <a:bodyPr>
            <a:normAutofit/>
          </a:bodyPr>
          <a:lstStyle/>
          <a:p>
            <a:r>
              <a:rPr lang="en-GB" sz="2000" dirty="0">
                <a:effectLst/>
                <a:latin typeface="Arial" panose="020B0604020202020204" pitchFamily="34" charset="0"/>
                <a:ea typeface="Times New Roman" panose="02020603050405020304" pitchFamily="18" charset="0"/>
              </a:rPr>
              <a:t>Remember to be curious! Just because someone is </a:t>
            </a:r>
            <a:r>
              <a:rPr lang="en-GB" sz="2000" dirty="0">
                <a:latin typeface="Arial" panose="020B0604020202020204" pitchFamily="34" charset="0"/>
                <a:ea typeface="Times New Roman" panose="02020603050405020304" pitchFamily="18" charset="0"/>
              </a:rPr>
              <a:t>convincing doesn’t mean that they are able.</a:t>
            </a:r>
            <a:endParaRPr lang="en-GB" sz="2000" dirty="0">
              <a:latin typeface="Times New Roman" panose="02020603050405020304" pitchFamily="18" charset="0"/>
              <a:ea typeface="Times New Roman" panose="02020603050405020304" pitchFamily="18" charset="0"/>
            </a:endParaRPr>
          </a:p>
          <a:p>
            <a:r>
              <a:rPr lang="en-GB" sz="2000" dirty="0">
                <a:effectLst/>
                <a:latin typeface="Arial" panose="020B0604020202020204" pitchFamily="34" charset="0"/>
                <a:ea typeface="Times New Roman" panose="02020603050405020304" pitchFamily="18" charset="0"/>
              </a:rPr>
              <a:t>Substance use is often associated with self-neglect. It is important to suspect and investigate its presence, even if there is no immediate evidence</a:t>
            </a:r>
          </a:p>
          <a:p>
            <a:r>
              <a:rPr lang="en-GB" sz="2000" dirty="0">
                <a:effectLst/>
                <a:latin typeface="Arial" panose="020B0604020202020204" pitchFamily="34" charset="0"/>
                <a:ea typeface="Times New Roman" panose="02020603050405020304" pitchFamily="18" charset="0"/>
              </a:rPr>
              <a:t>Work with the friends and family of people who self-neglect. </a:t>
            </a:r>
          </a:p>
          <a:p>
            <a:r>
              <a:rPr lang="en-GB" sz="2000" dirty="0">
                <a:effectLst/>
                <a:latin typeface="Arial" panose="020B0604020202020204" pitchFamily="34" charset="0"/>
                <a:ea typeface="Times New Roman" panose="02020603050405020304" pitchFamily="18" charset="0"/>
              </a:rPr>
              <a:t>Be careful </a:t>
            </a:r>
            <a:r>
              <a:rPr lang="en-GB" sz="2000" dirty="0">
                <a:latin typeface="Arial" panose="020B0604020202020204" pitchFamily="34" charset="0"/>
                <a:ea typeface="Times New Roman" panose="02020603050405020304" pitchFamily="18" charset="0"/>
              </a:rPr>
              <a:t>about </a:t>
            </a:r>
            <a:r>
              <a:rPr lang="en-GB" sz="2000" dirty="0">
                <a:effectLst/>
                <a:latin typeface="Arial" panose="020B0604020202020204" pitchFamily="34" charset="0"/>
                <a:ea typeface="Times New Roman" panose="02020603050405020304" pitchFamily="18" charset="0"/>
              </a:rPr>
              <a:t>discharging people who are self-neglecting to “no service” because they do not attend appointments. </a:t>
            </a:r>
          </a:p>
          <a:p>
            <a:r>
              <a:rPr lang="en-GB" sz="2000" dirty="0">
                <a:effectLst/>
                <a:latin typeface="Arial" panose="020B0604020202020204" pitchFamily="34" charset="0"/>
                <a:ea typeface="Times New Roman" panose="02020603050405020304" pitchFamily="18" charset="0"/>
              </a:rPr>
              <a:t>Non-engagement is a predictable risk factor in self-neglect and needs to be recognised as a warning sign for more assertive multi-agency interventions.</a:t>
            </a:r>
            <a:endParaRPr lang="en-GB" sz="2000" dirty="0">
              <a:effectLst/>
              <a:latin typeface="Times New Roman" panose="02020603050405020304" pitchFamily="18" charset="0"/>
              <a:ea typeface="Times New Roman" panose="02020603050405020304" pitchFamily="18" charset="0"/>
            </a:endParaRPr>
          </a:p>
          <a:p>
            <a:endParaRPr lang="en-GB" sz="1800" dirty="0">
              <a:effectLst/>
              <a:latin typeface="Times New Roman" panose="02020603050405020304" pitchFamily="18" charset="0"/>
              <a:ea typeface="Times New Roman" panose="02020603050405020304" pitchFamily="18" charset="0"/>
            </a:endParaRPr>
          </a:p>
          <a:p>
            <a:endParaRPr lang="en-GB" sz="1800" dirty="0">
              <a:effectLst/>
              <a:latin typeface="Times New Roman" panose="02020603050405020304" pitchFamily="18" charset="0"/>
              <a:ea typeface="Times New Roman" panose="02020603050405020304" pitchFamily="18" charset="0"/>
            </a:endParaRPr>
          </a:p>
          <a:p>
            <a:pPr lvl="0"/>
            <a:endParaRPr lang="en-GB" dirty="0"/>
          </a:p>
          <a:p>
            <a:endParaRPr lang="en-GB" dirty="0"/>
          </a:p>
        </p:txBody>
      </p:sp>
    </p:spTree>
    <p:extLst>
      <p:ext uri="{BB962C8B-B14F-4D97-AF65-F5344CB8AC3E}">
        <p14:creationId xmlns:p14="http://schemas.microsoft.com/office/powerpoint/2010/main" val="1809471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2E01D-E4AD-5B41-BFDE-4B3532538F96}"/>
              </a:ext>
            </a:extLst>
          </p:cNvPr>
          <p:cNvSpPr>
            <a:spLocks noGrp="1"/>
          </p:cNvSpPr>
          <p:nvPr>
            <p:ph type="title"/>
          </p:nvPr>
        </p:nvSpPr>
        <p:spPr/>
        <p:txBody>
          <a:bodyPr/>
          <a:lstStyle/>
          <a:p>
            <a:r>
              <a:rPr lang="en-GB" dirty="0"/>
              <a:t>A pattern of practice factors</a:t>
            </a:r>
          </a:p>
        </p:txBody>
      </p:sp>
      <p:sp>
        <p:nvSpPr>
          <p:cNvPr id="3" name="Content Placeholder 2">
            <a:extLst>
              <a:ext uri="{FF2B5EF4-FFF2-40B4-BE49-F238E27FC236}">
                <a16:creationId xmlns:a16="http://schemas.microsoft.com/office/drawing/2014/main" id="{50679F42-4C44-2E42-AC65-D49431F793CB}"/>
              </a:ext>
            </a:extLst>
          </p:cNvPr>
          <p:cNvSpPr>
            <a:spLocks noGrp="1"/>
          </p:cNvSpPr>
          <p:nvPr>
            <p:ph idx="1"/>
          </p:nvPr>
        </p:nvSpPr>
        <p:spPr>
          <a:xfrm>
            <a:off x="838200" y="1690688"/>
            <a:ext cx="9218542" cy="5046287"/>
          </a:xfrm>
        </p:spPr>
        <p:txBody>
          <a:bodyPr>
            <a:normAutofit/>
          </a:bodyPr>
          <a:lstStyle/>
          <a:p>
            <a:r>
              <a:rPr lang="en-GB" dirty="0"/>
              <a:t>Behaviours were seen as personal choice </a:t>
            </a:r>
          </a:p>
          <a:p>
            <a:r>
              <a:rPr lang="en-GB" dirty="0"/>
              <a:t>The extent of alcohol consumption is underestimated </a:t>
            </a:r>
          </a:p>
          <a:p>
            <a:r>
              <a:rPr lang="en-GB" dirty="0"/>
              <a:t>Lack of service capacity </a:t>
            </a:r>
          </a:p>
          <a:p>
            <a:r>
              <a:rPr lang="en-GB" dirty="0"/>
              <a:t>High thresholds for support and for safeguarding concerns </a:t>
            </a:r>
          </a:p>
          <a:p>
            <a:r>
              <a:rPr lang="en-GB" dirty="0"/>
              <a:t>Limited understanding of the Mental Capacity Act and legal literacy </a:t>
            </a:r>
          </a:p>
          <a:p>
            <a:endParaRPr lang="en-GB" dirty="0"/>
          </a:p>
        </p:txBody>
      </p:sp>
    </p:spTree>
    <p:extLst>
      <p:ext uri="{BB962C8B-B14F-4D97-AF65-F5344CB8AC3E}">
        <p14:creationId xmlns:p14="http://schemas.microsoft.com/office/powerpoint/2010/main" val="3021421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D234E-BAAD-9D47-B982-608B7A08DD8F}"/>
              </a:ext>
            </a:extLst>
          </p:cNvPr>
          <p:cNvSpPr>
            <a:spLocks noGrp="1"/>
          </p:cNvSpPr>
          <p:nvPr>
            <p:ph type="title"/>
          </p:nvPr>
        </p:nvSpPr>
        <p:spPr/>
        <p:txBody>
          <a:bodyPr>
            <a:normAutofit fontScale="90000"/>
          </a:bodyPr>
          <a:lstStyle/>
          <a:p>
            <a:br>
              <a:rPr lang="en-GB" dirty="0"/>
            </a:br>
            <a:r>
              <a:rPr lang="en-GB" dirty="0"/>
              <a:t>Practice with people who self-neglect and or hoard is more effective where practitioners:</a:t>
            </a:r>
            <a:br>
              <a:rPr lang="en-GB" dirty="0"/>
            </a:br>
            <a:endParaRPr lang="en-GB" dirty="0"/>
          </a:p>
        </p:txBody>
      </p:sp>
      <p:sp>
        <p:nvSpPr>
          <p:cNvPr id="3" name="Content Placeholder 2">
            <a:extLst>
              <a:ext uri="{FF2B5EF4-FFF2-40B4-BE49-F238E27FC236}">
                <a16:creationId xmlns:a16="http://schemas.microsoft.com/office/drawing/2014/main" id="{A17A99F4-BE16-7547-991D-98DD08DF8A03}"/>
              </a:ext>
            </a:extLst>
          </p:cNvPr>
          <p:cNvSpPr>
            <a:spLocks noGrp="1"/>
          </p:cNvSpPr>
          <p:nvPr>
            <p:ph idx="1"/>
          </p:nvPr>
        </p:nvSpPr>
        <p:spPr/>
        <p:txBody>
          <a:bodyPr>
            <a:normAutofit fontScale="62500" lnSpcReduction="20000"/>
          </a:bodyPr>
          <a:lstStyle/>
          <a:p>
            <a:pPr marL="0" indent="0">
              <a:buNone/>
            </a:pPr>
            <a:r>
              <a:rPr lang="en-GB" dirty="0"/>
              <a:t> </a:t>
            </a:r>
            <a:endParaRPr lang="en-GB" sz="3100" dirty="0"/>
          </a:p>
          <a:p>
            <a:pPr lvl="0"/>
            <a:r>
              <a:rPr lang="en-GB" sz="3200" dirty="0"/>
              <a:t>Seek to understand the meaning and significance of the self-neglect, taking account of the individual’s life experience</a:t>
            </a:r>
          </a:p>
          <a:p>
            <a:pPr lvl="0"/>
            <a:r>
              <a:rPr lang="en-GB" sz="3200" dirty="0"/>
              <a:t>Work patiently at the pace of the individual, but know when to make the most of moments of motivation to secure change</a:t>
            </a:r>
          </a:p>
          <a:p>
            <a:pPr lvl="0"/>
            <a:r>
              <a:rPr lang="en-GB" sz="3200" dirty="0"/>
              <a:t>Keep constantly in view the question of the individual’s mental capacity to make self-care decisions</a:t>
            </a:r>
          </a:p>
          <a:p>
            <a:pPr lvl="0"/>
            <a:r>
              <a:rPr lang="en-GB" sz="3200" dirty="0"/>
              <a:t>Communicate about risks and options with honesty and openness, particularly where coercive action is a possibility</a:t>
            </a:r>
          </a:p>
          <a:p>
            <a:pPr lvl="0"/>
            <a:r>
              <a:rPr lang="en-GB" sz="3200" dirty="0"/>
              <a:t>Ensure that options for intervention are rooted in a sound understanding of legal powers and duties</a:t>
            </a:r>
          </a:p>
          <a:p>
            <a:pPr lvl="0"/>
            <a:r>
              <a:rPr lang="en-GB" sz="3200" dirty="0"/>
              <a:t>Think flexibly about how family members and community resources can contribute to interventions, building on relationships and networks</a:t>
            </a:r>
          </a:p>
          <a:p>
            <a:pPr lvl="0"/>
            <a:r>
              <a:rPr lang="en-GB" sz="3200" dirty="0"/>
              <a:t>Work proactively to engage and co-ordinate agencies with specialist expertise to contribute towards shared goals </a:t>
            </a:r>
          </a:p>
          <a:p>
            <a:pPr marL="0" indent="0">
              <a:buNone/>
            </a:pPr>
            <a:endParaRPr lang="en-GB" dirty="0"/>
          </a:p>
          <a:p>
            <a:endParaRPr lang="en-GB" dirty="0"/>
          </a:p>
        </p:txBody>
      </p:sp>
    </p:spTree>
    <p:extLst>
      <p:ext uri="{BB962C8B-B14F-4D97-AF65-F5344CB8AC3E}">
        <p14:creationId xmlns:p14="http://schemas.microsoft.com/office/powerpoint/2010/main" val="3448646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C8D6D-A74F-A945-85B0-97FF563DDBB4}"/>
              </a:ext>
            </a:extLst>
          </p:cNvPr>
          <p:cNvSpPr>
            <a:spLocks noGrp="1"/>
          </p:cNvSpPr>
          <p:nvPr>
            <p:ph type="title"/>
          </p:nvPr>
        </p:nvSpPr>
        <p:spPr/>
        <p:txBody>
          <a:bodyPr>
            <a:normAutofit fontScale="90000"/>
          </a:bodyPr>
          <a:lstStyle/>
          <a:p>
            <a:r>
              <a:rPr lang="en-GB" dirty="0"/>
              <a:t>In order to do this, the following approaches should be used:</a:t>
            </a:r>
            <a:br>
              <a:rPr lang="en-GB" dirty="0"/>
            </a:br>
            <a:endParaRPr lang="en-GB" dirty="0"/>
          </a:p>
        </p:txBody>
      </p:sp>
      <p:sp>
        <p:nvSpPr>
          <p:cNvPr id="3" name="Content Placeholder 2">
            <a:extLst>
              <a:ext uri="{FF2B5EF4-FFF2-40B4-BE49-F238E27FC236}">
                <a16:creationId xmlns:a16="http://schemas.microsoft.com/office/drawing/2014/main" id="{878587E6-2B3F-974C-9833-06DA08F906D1}"/>
              </a:ext>
            </a:extLst>
          </p:cNvPr>
          <p:cNvSpPr>
            <a:spLocks noGrp="1"/>
          </p:cNvSpPr>
          <p:nvPr>
            <p:ph idx="1"/>
          </p:nvPr>
        </p:nvSpPr>
        <p:spPr/>
        <p:txBody>
          <a:bodyPr>
            <a:normAutofit/>
          </a:bodyPr>
          <a:lstStyle/>
          <a:p>
            <a:r>
              <a:rPr lang="en-GB" dirty="0"/>
              <a:t>History taking. Explore and ask questions about how and when self-neglect started.</a:t>
            </a:r>
          </a:p>
          <a:p>
            <a:r>
              <a:rPr lang="en-GB" dirty="0"/>
              <a:t>Be proactive and identify and address repeated patterns of behaviour</a:t>
            </a:r>
          </a:p>
          <a:p>
            <a:r>
              <a:rPr lang="en-GB" dirty="0"/>
              <a:t>Try different approaches, use advocates and concerned others, raise concerns, discuss risks, maintain contact, avoid case closure</a:t>
            </a:r>
          </a:p>
          <a:p>
            <a:r>
              <a:rPr lang="en-GB" dirty="0"/>
              <a:t>Ongoing assessment review of mental capacity</a:t>
            </a:r>
          </a:p>
          <a:p>
            <a:endParaRPr lang="en-GB" dirty="0"/>
          </a:p>
          <a:p>
            <a:endParaRPr lang="en-GB" dirty="0"/>
          </a:p>
        </p:txBody>
      </p:sp>
    </p:spTree>
    <p:extLst>
      <p:ext uri="{BB962C8B-B14F-4D97-AF65-F5344CB8AC3E}">
        <p14:creationId xmlns:p14="http://schemas.microsoft.com/office/powerpoint/2010/main" val="2560134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90D88-B95D-5144-AB02-59B7762E0F71}"/>
              </a:ext>
            </a:extLst>
          </p:cNvPr>
          <p:cNvSpPr>
            <a:spLocks noGrp="1"/>
          </p:cNvSpPr>
          <p:nvPr>
            <p:ph type="title"/>
          </p:nvPr>
        </p:nvSpPr>
        <p:spPr/>
        <p:txBody>
          <a:bodyPr/>
          <a:lstStyle/>
          <a:p>
            <a:r>
              <a:rPr lang="en-GB" dirty="0"/>
              <a:t>Questions to ask yourself - 1</a:t>
            </a:r>
          </a:p>
        </p:txBody>
      </p:sp>
      <p:sp>
        <p:nvSpPr>
          <p:cNvPr id="3" name="Content Placeholder 2">
            <a:extLst>
              <a:ext uri="{FF2B5EF4-FFF2-40B4-BE49-F238E27FC236}">
                <a16:creationId xmlns:a16="http://schemas.microsoft.com/office/drawing/2014/main" id="{7DF27BCB-0F2A-684F-82E2-C365583FDADD}"/>
              </a:ext>
            </a:extLst>
          </p:cNvPr>
          <p:cNvSpPr>
            <a:spLocks noGrp="1"/>
          </p:cNvSpPr>
          <p:nvPr>
            <p:ph idx="1"/>
          </p:nvPr>
        </p:nvSpPr>
        <p:spPr>
          <a:xfrm>
            <a:off x="838200" y="1543050"/>
            <a:ext cx="10515600" cy="4633913"/>
          </a:xfrm>
        </p:spPr>
        <p:txBody>
          <a:bodyPr>
            <a:normAutofit fontScale="85000" lnSpcReduction="20000"/>
          </a:bodyPr>
          <a:lstStyle/>
          <a:p>
            <a:r>
              <a:rPr lang="en-GB" sz="3600" dirty="0">
                <a:solidFill>
                  <a:srgbClr val="191919"/>
                </a:solidFill>
                <a:latin typeface="InfoTextPro"/>
              </a:rPr>
              <a:t>What is the person’s own view of the self-neglect?</a:t>
            </a:r>
          </a:p>
          <a:p>
            <a:r>
              <a:rPr lang="en-GB" sz="3600" dirty="0">
                <a:solidFill>
                  <a:srgbClr val="191919"/>
                </a:solidFill>
                <a:latin typeface="InfoTextPro"/>
              </a:rPr>
              <a:t>Is the self-neglect important to the person in some way? </a:t>
            </a:r>
          </a:p>
          <a:p>
            <a:r>
              <a:rPr lang="en-GB" sz="3600" dirty="0">
                <a:solidFill>
                  <a:srgbClr val="191919"/>
                </a:solidFill>
                <a:latin typeface="InfoTextPro"/>
              </a:rPr>
              <a:t>Is the self-neglect intentional, or an unintended consequence of something else? </a:t>
            </a:r>
          </a:p>
          <a:p>
            <a:r>
              <a:rPr lang="en-GB" sz="3600" dirty="0">
                <a:solidFill>
                  <a:srgbClr val="191919"/>
                </a:solidFill>
                <a:latin typeface="InfoTextPro"/>
              </a:rPr>
              <a:t>Is the self-neglect a recent change or a long-standing pattern?</a:t>
            </a:r>
          </a:p>
          <a:p>
            <a:r>
              <a:rPr lang="en-GB" sz="3600" dirty="0">
                <a:solidFill>
                  <a:srgbClr val="191919"/>
                </a:solidFill>
                <a:latin typeface="InfoTextPro"/>
              </a:rPr>
              <a:t>Does the person have mental capacity to make specific decisions about self-care and/or acceptance of care and support? </a:t>
            </a:r>
          </a:p>
          <a:p>
            <a:r>
              <a:rPr lang="en-GB" sz="3600" dirty="0">
                <a:solidFill>
                  <a:srgbClr val="191919"/>
                </a:solidFill>
                <a:latin typeface="InfoTextPro"/>
              </a:rPr>
              <a:t>What strengths does the person have? what are they managing well and how could you build on this? What motivation for change does the person have? </a:t>
            </a:r>
          </a:p>
          <a:p>
            <a:endParaRPr lang="en-GB" dirty="0"/>
          </a:p>
        </p:txBody>
      </p:sp>
    </p:spTree>
    <p:extLst>
      <p:ext uri="{BB962C8B-B14F-4D97-AF65-F5344CB8AC3E}">
        <p14:creationId xmlns:p14="http://schemas.microsoft.com/office/powerpoint/2010/main" val="3359946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5403D-4D6B-164D-8218-70270149A581}"/>
              </a:ext>
            </a:extLst>
          </p:cNvPr>
          <p:cNvSpPr>
            <a:spLocks noGrp="1"/>
          </p:cNvSpPr>
          <p:nvPr>
            <p:ph type="title"/>
          </p:nvPr>
        </p:nvSpPr>
        <p:spPr/>
        <p:txBody>
          <a:bodyPr/>
          <a:lstStyle/>
          <a:p>
            <a:r>
              <a:rPr lang="en-GB" dirty="0"/>
              <a:t>Learning Objectives</a:t>
            </a:r>
          </a:p>
        </p:txBody>
      </p:sp>
      <p:sp>
        <p:nvSpPr>
          <p:cNvPr id="3" name="Content Placeholder 2">
            <a:extLst>
              <a:ext uri="{FF2B5EF4-FFF2-40B4-BE49-F238E27FC236}">
                <a16:creationId xmlns:a16="http://schemas.microsoft.com/office/drawing/2014/main" id="{93D1AFB2-B590-1642-9848-8FF2374C78F6}"/>
              </a:ext>
            </a:extLst>
          </p:cNvPr>
          <p:cNvSpPr>
            <a:spLocks noGrp="1"/>
          </p:cNvSpPr>
          <p:nvPr>
            <p:ph idx="1"/>
          </p:nvPr>
        </p:nvSpPr>
        <p:spPr/>
        <p:txBody>
          <a:bodyPr/>
          <a:lstStyle/>
          <a:p>
            <a:r>
              <a:rPr lang="en-US" sz="2600" dirty="0">
                <a:latin typeface="Helvetica" pitchFamily="2" charset="0"/>
                <a:cs typeface="Times New Roman" panose="02020603050405020304" pitchFamily="18" charset="0"/>
              </a:rPr>
              <a:t>Understand what self-neglect and hoarding are</a:t>
            </a:r>
          </a:p>
          <a:p>
            <a:r>
              <a:rPr lang="en-US" sz="2600" dirty="0">
                <a:latin typeface="Helvetica" pitchFamily="2" charset="0"/>
                <a:cs typeface="Times New Roman" panose="02020603050405020304" pitchFamily="18" charset="0"/>
              </a:rPr>
              <a:t>Understand what might cause someone to hoard or self-neglect?</a:t>
            </a:r>
          </a:p>
          <a:p>
            <a:r>
              <a:rPr lang="en-US" sz="2600" dirty="0">
                <a:latin typeface="Helvetica" pitchFamily="2" charset="0"/>
                <a:cs typeface="Times New Roman" panose="02020603050405020304" pitchFamily="18" charset="0"/>
              </a:rPr>
              <a:t>Explore the impact of trauma and attachment styles on self-neglect and hoarding</a:t>
            </a:r>
          </a:p>
          <a:p>
            <a:r>
              <a:rPr lang="en-US" sz="2600" dirty="0">
                <a:latin typeface="Helvetica" pitchFamily="2" charset="0"/>
                <a:cs typeface="Times New Roman" panose="02020603050405020304" pitchFamily="18" charset="0"/>
              </a:rPr>
              <a:t>Understand the principles of trauma and attachment informed practice with people who self-neglect and/ or hoard</a:t>
            </a:r>
          </a:p>
          <a:p>
            <a:r>
              <a:rPr lang="en-US" sz="2600" dirty="0">
                <a:latin typeface="Helvetica" pitchFamily="2" charset="0"/>
                <a:cs typeface="Times New Roman" panose="02020603050405020304" pitchFamily="18" charset="0"/>
              </a:rPr>
              <a:t>Explore ”Lifestyle choice” and Mental Capacity in the context of people who self-neglect</a:t>
            </a:r>
          </a:p>
          <a:p>
            <a:pPr marL="0" indent="0">
              <a:buNone/>
            </a:pPr>
            <a:endParaRPr lang="en-US" dirty="0"/>
          </a:p>
          <a:p>
            <a:endParaRPr lang="en-GB" dirty="0"/>
          </a:p>
        </p:txBody>
      </p:sp>
    </p:spTree>
    <p:extLst>
      <p:ext uri="{BB962C8B-B14F-4D97-AF65-F5344CB8AC3E}">
        <p14:creationId xmlns:p14="http://schemas.microsoft.com/office/powerpoint/2010/main" val="686923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90001-41B3-F340-8AB1-B31E1EF92F27}"/>
              </a:ext>
            </a:extLst>
          </p:cNvPr>
          <p:cNvSpPr>
            <a:spLocks noGrp="1"/>
          </p:cNvSpPr>
          <p:nvPr>
            <p:ph type="title"/>
          </p:nvPr>
        </p:nvSpPr>
        <p:spPr/>
        <p:txBody>
          <a:bodyPr/>
          <a:lstStyle/>
          <a:p>
            <a:r>
              <a:rPr lang="en-GB" dirty="0"/>
              <a:t>Questions to ask yourself - 2</a:t>
            </a:r>
          </a:p>
        </p:txBody>
      </p:sp>
      <p:sp>
        <p:nvSpPr>
          <p:cNvPr id="3" name="Content Placeholder 2">
            <a:extLst>
              <a:ext uri="{FF2B5EF4-FFF2-40B4-BE49-F238E27FC236}">
                <a16:creationId xmlns:a16="http://schemas.microsoft.com/office/drawing/2014/main" id="{2160D60E-6EB0-7F4A-ABDE-D33E475D885A}"/>
              </a:ext>
            </a:extLst>
          </p:cNvPr>
          <p:cNvSpPr>
            <a:spLocks noGrp="1"/>
          </p:cNvSpPr>
          <p:nvPr>
            <p:ph idx="1"/>
          </p:nvPr>
        </p:nvSpPr>
        <p:spPr/>
        <p:txBody>
          <a:bodyPr>
            <a:normAutofit lnSpcReduction="10000"/>
          </a:bodyPr>
          <a:lstStyle/>
          <a:p>
            <a:r>
              <a:rPr lang="en-GB" dirty="0">
                <a:solidFill>
                  <a:srgbClr val="191919"/>
                </a:solidFill>
                <a:latin typeface="InfoTextPro"/>
              </a:rPr>
              <a:t>Have there been recent changes of experience, attitude or behaviour that might provide a window of opportunity for change? </a:t>
            </a:r>
          </a:p>
          <a:p>
            <a:r>
              <a:rPr lang="en-GB" dirty="0">
                <a:solidFill>
                  <a:srgbClr val="191919"/>
                </a:solidFill>
                <a:latin typeface="InfoTextPro"/>
              </a:rPr>
              <a:t>Are there links between the self-neglect and health or disabilities? </a:t>
            </a:r>
          </a:p>
          <a:p>
            <a:r>
              <a:rPr lang="en-GB" dirty="0">
                <a:solidFill>
                  <a:srgbClr val="191919"/>
                </a:solidFill>
                <a:latin typeface="InfoTextPro"/>
              </a:rPr>
              <a:t>Is alcohol consumption or substance misuse related to the self-neglect? </a:t>
            </a:r>
          </a:p>
          <a:p>
            <a:r>
              <a:rPr lang="en-GB" dirty="0">
                <a:solidFill>
                  <a:srgbClr val="191919"/>
                </a:solidFill>
                <a:latin typeface="InfoTextPro"/>
              </a:rPr>
              <a:t>How might the person’s life history, family or social relations be interconnected with the self-neglect? </a:t>
            </a:r>
          </a:p>
          <a:p>
            <a:r>
              <a:rPr lang="en-GB" dirty="0">
                <a:solidFill>
                  <a:srgbClr val="191919"/>
                </a:solidFill>
                <a:latin typeface="InfoTextPro"/>
              </a:rPr>
              <a:t>Does the self-neglect play an important role as a coping mechanism? If so, is there anything else in the person’s life that might play this role instead? </a:t>
            </a:r>
          </a:p>
          <a:p>
            <a:endParaRPr lang="en-GB" dirty="0"/>
          </a:p>
        </p:txBody>
      </p:sp>
    </p:spTree>
    <p:extLst>
      <p:ext uri="{BB962C8B-B14F-4D97-AF65-F5344CB8AC3E}">
        <p14:creationId xmlns:p14="http://schemas.microsoft.com/office/powerpoint/2010/main" val="692215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DA5C2-6BEF-BF48-A3C8-BBF50E33EACF}"/>
              </a:ext>
            </a:extLst>
          </p:cNvPr>
          <p:cNvSpPr>
            <a:spLocks noGrp="1"/>
          </p:cNvSpPr>
          <p:nvPr>
            <p:ph type="title"/>
          </p:nvPr>
        </p:nvSpPr>
        <p:spPr/>
        <p:txBody>
          <a:bodyPr>
            <a:normAutofit fontScale="90000"/>
          </a:bodyPr>
          <a:lstStyle/>
          <a:p>
            <a:pPr lvl="1"/>
            <a:br>
              <a:rPr lang="en-GB" sz="4400" dirty="0"/>
            </a:br>
            <a:r>
              <a:rPr lang="en-GB" sz="4400" dirty="0"/>
              <a:t>Is a person who self neglects really autonomous when:</a:t>
            </a:r>
            <a:br>
              <a:rPr lang="en-GB" sz="4400" dirty="0"/>
            </a:br>
            <a:r>
              <a:rPr lang="en-GB" sz="4400" dirty="0"/>
              <a:t> </a:t>
            </a:r>
            <a:br>
              <a:rPr lang="en-GB" dirty="0"/>
            </a:br>
            <a:endParaRPr lang="en-GB" dirty="0"/>
          </a:p>
        </p:txBody>
      </p:sp>
      <p:sp>
        <p:nvSpPr>
          <p:cNvPr id="3" name="Content Placeholder 2">
            <a:extLst>
              <a:ext uri="{FF2B5EF4-FFF2-40B4-BE49-F238E27FC236}">
                <a16:creationId xmlns:a16="http://schemas.microsoft.com/office/drawing/2014/main" id="{9A924D2C-5C7D-0845-9465-5BF0746282CA}"/>
              </a:ext>
            </a:extLst>
          </p:cNvPr>
          <p:cNvSpPr>
            <a:spLocks noGrp="1"/>
          </p:cNvSpPr>
          <p:nvPr>
            <p:ph idx="1"/>
          </p:nvPr>
        </p:nvSpPr>
        <p:spPr/>
        <p:txBody>
          <a:bodyPr>
            <a:normAutofit/>
          </a:bodyPr>
          <a:lstStyle/>
          <a:p>
            <a:pPr lvl="0"/>
            <a:r>
              <a:rPr lang="en-GB" dirty="0"/>
              <a:t>They do not see how things could be different </a:t>
            </a:r>
          </a:p>
          <a:p>
            <a:pPr lvl="0"/>
            <a:r>
              <a:rPr lang="en-GB" dirty="0"/>
              <a:t>They do not think they’re worth anything different </a:t>
            </a:r>
          </a:p>
          <a:p>
            <a:pPr lvl="0"/>
            <a:r>
              <a:rPr lang="en-GB" dirty="0"/>
              <a:t>They did not choose to live this way, but adapted gradually to circumstances</a:t>
            </a:r>
          </a:p>
          <a:p>
            <a:pPr lvl="0"/>
            <a:r>
              <a:rPr lang="en-GB" dirty="0"/>
              <a:t>Their mental ill-health makes self-motivation difficult </a:t>
            </a:r>
          </a:p>
          <a:p>
            <a:pPr lvl="0"/>
            <a:r>
              <a:rPr lang="en-GB" dirty="0"/>
              <a:t>They have impairment of executive brain function </a:t>
            </a:r>
          </a:p>
          <a:p>
            <a:endParaRPr lang="en-GB" dirty="0"/>
          </a:p>
        </p:txBody>
      </p:sp>
    </p:spTree>
    <p:extLst>
      <p:ext uri="{BB962C8B-B14F-4D97-AF65-F5344CB8AC3E}">
        <p14:creationId xmlns:p14="http://schemas.microsoft.com/office/powerpoint/2010/main" val="505955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7AC5B-39B2-3641-9BA5-2C7475B38D6A}"/>
              </a:ext>
            </a:extLst>
          </p:cNvPr>
          <p:cNvSpPr>
            <a:spLocks noGrp="1"/>
          </p:cNvSpPr>
          <p:nvPr>
            <p:ph type="title"/>
          </p:nvPr>
        </p:nvSpPr>
        <p:spPr/>
        <p:txBody>
          <a:bodyPr>
            <a:normAutofit fontScale="90000"/>
          </a:bodyPr>
          <a:lstStyle/>
          <a:p>
            <a:br>
              <a:rPr lang="en-GB" sz="5300" dirty="0"/>
            </a:br>
            <a:r>
              <a:rPr lang="en-GB" sz="5300" dirty="0"/>
              <a:t>Is a person who self neglects really protected when: </a:t>
            </a:r>
            <a:br>
              <a:rPr lang="en-GB" dirty="0"/>
            </a:br>
            <a:endParaRPr lang="en-GB" dirty="0"/>
          </a:p>
        </p:txBody>
      </p:sp>
      <p:sp>
        <p:nvSpPr>
          <p:cNvPr id="3" name="Content Placeholder 2">
            <a:extLst>
              <a:ext uri="{FF2B5EF4-FFF2-40B4-BE49-F238E27FC236}">
                <a16:creationId xmlns:a16="http://schemas.microsoft.com/office/drawing/2014/main" id="{0E8FE751-41A3-3441-8797-4EF0CBCCBC6C}"/>
              </a:ext>
            </a:extLst>
          </p:cNvPr>
          <p:cNvSpPr>
            <a:spLocks noGrp="1"/>
          </p:cNvSpPr>
          <p:nvPr>
            <p:ph idx="1"/>
          </p:nvPr>
        </p:nvSpPr>
        <p:spPr/>
        <p:txBody>
          <a:bodyPr/>
          <a:lstStyle/>
          <a:p>
            <a:pPr lvl="0"/>
            <a:r>
              <a:rPr lang="en-GB" dirty="0"/>
              <a:t>Imposed solutions do not recognise the way they make sense of their behaviour</a:t>
            </a:r>
          </a:p>
          <a:p>
            <a:pPr lvl="0"/>
            <a:r>
              <a:rPr lang="en-GB" dirty="0"/>
              <a:t>Their ‘sense of self’ is removed along with the risks</a:t>
            </a:r>
          </a:p>
          <a:p>
            <a:pPr lvl="0"/>
            <a:r>
              <a:rPr lang="en-GB" dirty="0"/>
              <a:t>They have no control and no ownership </a:t>
            </a:r>
          </a:p>
          <a:p>
            <a:pPr lvl="0"/>
            <a:r>
              <a:rPr lang="en-GB" dirty="0"/>
              <a:t>Their safety comes at the cost of making them miserable </a:t>
            </a:r>
          </a:p>
          <a:p>
            <a:endParaRPr lang="en-GB" dirty="0"/>
          </a:p>
        </p:txBody>
      </p:sp>
    </p:spTree>
    <p:extLst>
      <p:ext uri="{BB962C8B-B14F-4D97-AF65-F5344CB8AC3E}">
        <p14:creationId xmlns:p14="http://schemas.microsoft.com/office/powerpoint/2010/main" val="3297768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When to overrule</a:t>
            </a:r>
          </a:p>
        </p:txBody>
      </p:sp>
      <p:sp>
        <p:nvSpPr>
          <p:cNvPr id="3" name="Content Placeholder 2"/>
          <p:cNvSpPr>
            <a:spLocks noGrp="1"/>
          </p:cNvSpPr>
          <p:nvPr>
            <p:ph idx="1"/>
          </p:nvPr>
        </p:nvSpPr>
        <p:spPr/>
        <p:txBody>
          <a:bodyPr>
            <a:normAutofit/>
          </a:bodyPr>
          <a:lstStyle/>
          <a:p>
            <a:pPr marL="0" indent="0">
              <a:buNone/>
            </a:pPr>
            <a:r>
              <a:rPr lang="en-GB" dirty="0"/>
              <a:t>If the adult at risk of the abuse does not want any action taken, in what circumstances can their wishes be overruled?</a:t>
            </a:r>
          </a:p>
          <a:p>
            <a:r>
              <a:rPr lang="en-GB" dirty="0"/>
              <a:t>If the person lacks the capacity to decide what to do in relation to the abuse.</a:t>
            </a:r>
          </a:p>
          <a:p>
            <a:r>
              <a:rPr lang="en-GB" dirty="0"/>
              <a:t>If a criminal offence has, or may have been, committed (because the police take over and they decide how or whether to proceed)</a:t>
            </a:r>
          </a:p>
          <a:p>
            <a:r>
              <a:rPr lang="en-GB" dirty="0"/>
              <a:t>If another adult at risk is being affected especially one who lacks capacity</a:t>
            </a:r>
          </a:p>
          <a:p>
            <a:r>
              <a:rPr lang="en-GB" dirty="0"/>
              <a:t>If a child is being affected</a:t>
            </a:r>
          </a:p>
          <a:p>
            <a:endParaRPr lang="en-GB" dirty="0"/>
          </a:p>
        </p:txBody>
      </p:sp>
    </p:spTree>
    <p:extLst>
      <p:ext uri="{BB962C8B-B14F-4D97-AF65-F5344CB8AC3E}">
        <p14:creationId xmlns:p14="http://schemas.microsoft.com/office/powerpoint/2010/main" val="1579621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When to act without consent?</a:t>
            </a:r>
          </a:p>
        </p:txBody>
      </p:sp>
      <p:sp>
        <p:nvSpPr>
          <p:cNvPr id="3" name="Content Placeholder 2"/>
          <p:cNvSpPr>
            <a:spLocks noGrp="1"/>
          </p:cNvSpPr>
          <p:nvPr>
            <p:ph idx="1"/>
          </p:nvPr>
        </p:nvSpPr>
        <p:spPr/>
        <p:txBody>
          <a:bodyPr>
            <a:normAutofit/>
          </a:bodyPr>
          <a:lstStyle/>
          <a:p>
            <a:endParaRPr lang="en-GB" dirty="0"/>
          </a:p>
        </p:txBody>
      </p:sp>
    </p:spTree>
    <p:extLst>
      <p:ext uri="{BB962C8B-B14F-4D97-AF65-F5344CB8AC3E}">
        <p14:creationId xmlns:p14="http://schemas.microsoft.com/office/powerpoint/2010/main" val="2607188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When to act without consent?</a:t>
            </a:r>
          </a:p>
        </p:txBody>
      </p:sp>
      <p:sp>
        <p:nvSpPr>
          <p:cNvPr id="3" name="Content Placeholder 2"/>
          <p:cNvSpPr>
            <a:spLocks noGrp="1"/>
          </p:cNvSpPr>
          <p:nvPr>
            <p:ph idx="1"/>
          </p:nvPr>
        </p:nvSpPr>
        <p:spPr/>
        <p:txBody>
          <a:bodyPr>
            <a:normAutofit/>
          </a:bodyPr>
          <a:lstStyle/>
          <a:p>
            <a:pPr marL="0" indent="0">
              <a:buNone/>
            </a:pPr>
            <a:r>
              <a:rPr lang="en-GB" dirty="0"/>
              <a:t>If the adult at risk of the abuse does not want any action taken, in what circumstances can their wishes be overruled?</a:t>
            </a:r>
          </a:p>
          <a:p>
            <a:r>
              <a:rPr lang="en-GB" dirty="0"/>
              <a:t>If the person’s life is in danger</a:t>
            </a:r>
          </a:p>
          <a:p>
            <a:r>
              <a:rPr lang="en-GB" dirty="0"/>
              <a:t>If another adult at risk is being or may be affected, especially one who lacks capacity</a:t>
            </a:r>
          </a:p>
          <a:p>
            <a:r>
              <a:rPr lang="en-GB" dirty="0"/>
              <a:t>If the person lacks the capacity to decide what to do in relation to the abuse.</a:t>
            </a:r>
          </a:p>
          <a:p>
            <a:r>
              <a:rPr lang="en-GB" dirty="0"/>
              <a:t>If a criminal offence has, or may have been, committed </a:t>
            </a:r>
          </a:p>
          <a:p>
            <a:r>
              <a:rPr lang="en-GB" dirty="0"/>
              <a:t>If a child is being affected</a:t>
            </a:r>
          </a:p>
          <a:p>
            <a:endParaRPr lang="en-GB" dirty="0"/>
          </a:p>
        </p:txBody>
      </p:sp>
    </p:spTree>
    <p:extLst>
      <p:ext uri="{BB962C8B-B14F-4D97-AF65-F5344CB8AC3E}">
        <p14:creationId xmlns:p14="http://schemas.microsoft.com/office/powerpoint/2010/main" val="3221069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Mental Capacity</a:t>
            </a:r>
          </a:p>
        </p:txBody>
      </p:sp>
      <p:sp>
        <p:nvSpPr>
          <p:cNvPr id="3" name="Content Placeholder 2"/>
          <p:cNvSpPr>
            <a:spLocks noGrp="1"/>
          </p:cNvSpPr>
          <p:nvPr>
            <p:ph idx="1"/>
          </p:nvPr>
        </p:nvSpPr>
        <p:spPr>
          <a:xfrm>
            <a:off x="548640" y="1632955"/>
            <a:ext cx="10444480" cy="4781128"/>
          </a:xfrm>
        </p:spPr>
        <p:txBody>
          <a:bodyPr>
            <a:normAutofit fontScale="62500" lnSpcReduction="20000"/>
          </a:bodyPr>
          <a:lstStyle/>
          <a:p>
            <a:pPr marL="514350" indent="-514350">
              <a:buAutoNum type="arabicPeriod"/>
            </a:pPr>
            <a:r>
              <a:rPr lang="en-GB" sz="4000" dirty="0"/>
              <a:t>Is the person unable to make the decision? i.e. are they unable to do at least one of the following things: </a:t>
            </a:r>
          </a:p>
          <a:p>
            <a:pPr lvl="2"/>
            <a:r>
              <a:rPr lang="en-GB" sz="3600" dirty="0"/>
              <a:t>Understand information about the decision to be made, or </a:t>
            </a:r>
          </a:p>
          <a:p>
            <a:pPr lvl="2"/>
            <a:r>
              <a:rPr lang="en-GB" sz="3600" dirty="0"/>
              <a:t>Retain that information in their mind, or </a:t>
            </a:r>
          </a:p>
          <a:p>
            <a:pPr lvl="2"/>
            <a:r>
              <a:rPr lang="en-GB" sz="3600" dirty="0"/>
              <a:t>Use or weigh that information as part of the decision-making process, or </a:t>
            </a:r>
          </a:p>
          <a:p>
            <a:pPr lvl="2"/>
            <a:r>
              <a:rPr lang="en-GB" sz="3600" dirty="0"/>
              <a:t>Communicate their decision (by talking, using sign language or any other means) </a:t>
            </a:r>
          </a:p>
          <a:p>
            <a:pPr marL="514350" indent="-514350">
              <a:buFont typeface="Arial" pitchFamily="34" charset="0"/>
              <a:buAutoNum type="arabicPeriod"/>
            </a:pPr>
            <a:r>
              <a:rPr lang="en-GB" sz="4000" dirty="0"/>
              <a:t>Does the person have an impairment of, or a disturbance in the functioning of, their mind or brain, whether as a result of a condition, illness, or external factors such as alcohol or drug use?</a:t>
            </a:r>
          </a:p>
          <a:p>
            <a:pPr marL="514350" indent="-514350">
              <a:buFont typeface="Arial" pitchFamily="34" charset="0"/>
              <a:buAutoNum type="arabicPeriod"/>
            </a:pPr>
            <a:r>
              <a:rPr lang="en-GB" sz="3700" dirty="0"/>
              <a:t>Does the impairment or disturbance mean the individual is unable to make a specific decision when they need to? Individuals can lack capacity to make some decisions but have capacity to make others, so it is vital to consider whether the individual lacks capacity to make the specific decision. </a:t>
            </a:r>
          </a:p>
          <a:p>
            <a:pPr marL="0" indent="0">
              <a:buNone/>
            </a:pPr>
            <a:endParaRPr lang="en-GB" dirty="0"/>
          </a:p>
        </p:txBody>
      </p:sp>
    </p:spTree>
    <p:extLst>
      <p:ext uri="{BB962C8B-B14F-4D97-AF65-F5344CB8AC3E}">
        <p14:creationId xmlns:p14="http://schemas.microsoft.com/office/powerpoint/2010/main" val="1027077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Mental Capacity Act Principles</a:t>
            </a:r>
          </a:p>
        </p:txBody>
      </p:sp>
      <p:sp>
        <p:nvSpPr>
          <p:cNvPr id="3" name="Content Placeholder 2"/>
          <p:cNvSpPr>
            <a:spLocks noGrp="1"/>
          </p:cNvSpPr>
          <p:nvPr>
            <p:ph idx="1"/>
          </p:nvPr>
        </p:nvSpPr>
        <p:spPr>
          <a:xfrm>
            <a:off x="599440" y="1417638"/>
            <a:ext cx="9611360" cy="4938712"/>
          </a:xfrm>
        </p:spPr>
        <p:txBody>
          <a:bodyPr>
            <a:normAutofit/>
          </a:bodyPr>
          <a:lstStyle/>
          <a:p>
            <a:endParaRPr lang="en-GB" dirty="0"/>
          </a:p>
          <a:p>
            <a:r>
              <a:rPr lang="en-GB" dirty="0"/>
              <a:t>The presumption of capacity to make decisions unless proved otherwise</a:t>
            </a:r>
          </a:p>
          <a:p>
            <a:r>
              <a:rPr lang="en-GB" dirty="0"/>
              <a:t>All practicable steps to support decision making have to be taken without success</a:t>
            </a:r>
          </a:p>
          <a:p>
            <a:r>
              <a:rPr lang="en-GB" dirty="0"/>
              <a:t>Decisions can be taken by others (after assessment) but only in the person’s ‘best interests’</a:t>
            </a:r>
          </a:p>
          <a:p>
            <a:r>
              <a:rPr lang="en-GB" dirty="0"/>
              <a:t>Treatment and care should be ‘least restrictive of basic rights and freedom of action’</a:t>
            </a:r>
          </a:p>
          <a:p>
            <a:r>
              <a:rPr lang="en-GB" dirty="0"/>
              <a:t>Do people have the right to make unwise decisions?</a:t>
            </a:r>
          </a:p>
          <a:p>
            <a:endParaRPr lang="en-GB" dirty="0"/>
          </a:p>
        </p:txBody>
      </p:sp>
    </p:spTree>
    <p:extLst>
      <p:ext uri="{BB962C8B-B14F-4D97-AF65-F5344CB8AC3E}">
        <p14:creationId xmlns:p14="http://schemas.microsoft.com/office/powerpoint/2010/main" val="5299203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87A36-92FE-2C4D-A407-4585B2F9C195}"/>
              </a:ext>
            </a:extLst>
          </p:cNvPr>
          <p:cNvSpPr>
            <a:spLocks noGrp="1"/>
          </p:cNvSpPr>
          <p:nvPr>
            <p:ph type="title"/>
          </p:nvPr>
        </p:nvSpPr>
        <p:spPr/>
        <p:txBody>
          <a:bodyPr/>
          <a:lstStyle/>
          <a:p>
            <a:pPr algn="ctr"/>
            <a:r>
              <a:rPr lang="en-GB" dirty="0"/>
              <a:t>Unwise Decisions?</a:t>
            </a:r>
          </a:p>
        </p:txBody>
      </p:sp>
      <p:sp>
        <p:nvSpPr>
          <p:cNvPr id="3" name="Content Placeholder 2">
            <a:extLst>
              <a:ext uri="{FF2B5EF4-FFF2-40B4-BE49-F238E27FC236}">
                <a16:creationId xmlns:a16="http://schemas.microsoft.com/office/drawing/2014/main" id="{50E2C7DE-635C-7642-AD01-1B9BBE5119EC}"/>
              </a:ext>
            </a:extLst>
          </p:cNvPr>
          <p:cNvSpPr>
            <a:spLocks noGrp="1"/>
          </p:cNvSpPr>
          <p:nvPr>
            <p:ph idx="1"/>
          </p:nvPr>
        </p:nvSpPr>
        <p:spPr/>
        <p:txBody>
          <a:bodyPr/>
          <a:lstStyle/>
          <a:p>
            <a:r>
              <a:rPr lang="en-GB" i="1" dirty="0"/>
              <a:t>“The following principles apply</a:t>
            </a:r>
            <a:r>
              <a:rPr lang="en-GB" b="1" i="1" dirty="0"/>
              <a:t> for the purposes of this Act</a:t>
            </a:r>
            <a:r>
              <a:rPr lang="en-GB" i="1" dirty="0"/>
              <a:t>… A person is not to be treated as unable to make a decision </a:t>
            </a:r>
            <a:r>
              <a:rPr lang="en-GB" b="1" i="1" dirty="0"/>
              <a:t>merely </a:t>
            </a:r>
            <a:r>
              <a:rPr lang="en-GB" i="1" dirty="0"/>
              <a:t>because he makes an unwise decision.” (Principle 3)</a:t>
            </a:r>
          </a:p>
          <a:p>
            <a:endParaRPr lang="en-GB" dirty="0"/>
          </a:p>
        </p:txBody>
      </p:sp>
    </p:spTree>
    <p:extLst>
      <p:ext uri="{BB962C8B-B14F-4D97-AF65-F5344CB8AC3E}">
        <p14:creationId xmlns:p14="http://schemas.microsoft.com/office/powerpoint/2010/main" val="3541658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DA81C-24D5-364F-9DC3-227F8C59CEB5}"/>
              </a:ext>
            </a:extLst>
          </p:cNvPr>
          <p:cNvSpPr>
            <a:spLocks noGrp="1"/>
          </p:cNvSpPr>
          <p:nvPr>
            <p:ph type="title"/>
          </p:nvPr>
        </p:nvSpPr>
        <p:spPr/>
        <p:txBody>
          <a:bodyPr/>
          <a:lstStyle/>
          <a:p>
            <a:pPr algn="ctr"/>
            <a:r>
              <a:rPr lang="en-GB" dirty="0"/>
              <a:t>What does this mean?</a:t>
            </a:r>
          </a:p>
        </p:txBody>
      </p:sp>
      <p:sp>
        <p:nvSpPr>
          <p:cNvPr id="3" name="Content Placeholder 2">
            <a:extLst>
              <a:ext uri="{FF2B5EF4-FFF2-40B4-BE49-F238E27FC236}">
                <a16:creationId xmlns:a16="http://schemas.microsoft.com/office/drawing/2014/main" id="{775F1114-6841-B142-A8E2-F17BAF251FCB}"/>
              </a:ext>
            </a:extLst>
          </p:cNvPr>
          <p:cNvSpPr>
            <a:spLocks noGrp="1"/>
          </p:cNvSpPr>
          <p:nvPr>
            <p:ph idx="1"/>
          </p:nvPr>
        </p:nvSpPr>
        <p:spPr/>
        <p:txBody>
          <a:bodyPr>
            <a:normAutofit/>
          </a:bodyPr>
          <a:lstStyle/>
          <a:p>
            <a:pPr marL="0" indent="0">
              <a:buNone/>
            </a:pPr>
            <a:r>
              <a:rPr lang="en-GB" dirty="0"/>
              <a:t>1) The principle applies “</a:t>
            </a:r>
            <a:r>
              <a:rPr lang="en-GB" b="1" i="1" dirty="0"/>
              <a:t>for the purposes of this Act</a:t>
            </a:r>
            <a:r>
              <a:rPr lang="en-GB" i="1" dirty="0"/>
              <a:t>.</a:t>
            </a:r>
            <a:r>
              <a:rPr lang="en-GB" dirty="0"/>
              <a:t>” The MCA is not making a general statement about unwise decisions.</a:t>
            </a:r>
          </a:p>
          <a:p>
            <a:pPr marL="0" indent="0">
              <a:buNone/>
            </a:pPr>
            <a:endParaRPr lang="en-GB" dirty="0"/>
          </a:p>
          <a:p>
            <a:pPr marL="0" indent="0">
              <a:buNone/>
            </a:pPr>
            <a:r>
              <a:rPr lang="en-GB" dirty="0"/>
              <a:t>2) “</a:t>
            </a:r>
            <a:r>
              <a:rPr lang="en-GB" b="1" i="1" dirty="0"/>
              <a:t>merely</a:t>
            </a:r>
            <a:r>
              <a:rPr lang="en-GB" dirty="0"/>
              <a:t>” means “</a:t>
            </a:r>
            <a:r>
              <a:rPr lang="en-GB" b="1" dirty="0"/>
              <a:t>on its own</a:t>
            </a:r>
            <a:r>
              <a:rPr lang="en-GB" dirty="0"/>
              <a:t>”. The fact that a decision is unwise is not sufficient to conclude that the person lacks capacity…</a:t>
            </a:r>
          </a:p>
          <a:p>
            <a:pPr marL="0" indent="0">
              <a:buNone/>
            </a:pPr>
            <a:endParaRPr lang="en-GB" dirty="0"/>
          </a:p>
          <a:p>
            <a:pPr marL="0" indent="0">
              <a:buNone/>
            </a:pPr>
            <a:r>
              <a:rPr lang="en-GB" dirty="0"/>
              <a:t>…but it may be a relevant consideration in determining whether a person is unable to make a decision</a:t>
            </a:r>
          </a:p>
          <a:p>
            <a:pPr marL="0" indent="0">
              <a:buNone/>
            </a:pPr>
            <a:endParaRPr lang="en-GB" dirty="0"/>
          </a:p>
          <a:p>
            <a:endParaRPr lang="en-GB" dirty="0"/>
          </a:p>
        </p:txBody>
      </p:sp>
    </p:spTree>
    <p:extLst>
      <p:ext uri="{BB962C8B-B14F-4D97-AF65-F5344CB8AC3E}">
        <p14:creationId xmlns:p14="http://schemas.microsoft.com/office/powerpoint/2010/main" val="2531280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F118F-162F-29BA-97FA-4778DD6D4378}"/>
              </a:ext>
            </a:extLst>
          </p:cNvPr>
          <p:cNvSpPr>
            <a:spLocks noGrp="1"/>
          </p:cNvSpPr>
          <p:nvPr>
            <p:ph type="title"/>
          </p:nvPr>
        </p:nvSpPr>
        <p:spPr/>
        <p:txBody>
          <a:bodyPr/>
          <a:lstStyle/>
          <a:p>
            <a:r>
              <a:rPr lang="en-GB" dirty="0"/>
              <a:t>True or False?</a:t>
            </a:r>
          </a:p>
        </p:txBody>
      </p:sp>
      <p:sp>
        <p:nvSpPr>
          <p:cNvPr id="3" name="Content Placeholder 2">
            <a:extLst>
              <a:ext uri="{FF2B5EF4-FFF2-40B4-BE49-F238E27FC236}">
                <a16:creationId xmlns:a16="http://schemas.microsoft.com/office/drawing/2014/main" id="{74A87284-DA71-F039-727F-E00FD7CA7266}"/>
              </a:ext>
            </a:extLst>
          </p:cNvPr>
          <p:cNvSpPr>
            <a:spLocks noGrp="1"/>
          </p:cNvSpPr>
          <p:nvPr>
            <p:ph idx="1"/>
          </p:nvPr>
        </p:nvSpPr>
        <p:spPr/>
        <p:txBody>
          <a:bodyPr>
            <a:normAutofit fontScale="92500"/>
          </a:bodyPr>
          <a:lstStyle/>
          <a:p>
            <a:pPr marL="514350" indent="-514350">
              <a:lnSpc>
                <a:spcPct val="110000"/>
              </a:lnSpc>
              <a:buFont typeface="+mj-lt"/>
              <a:buAutoNum type="arabicPeriod"/>
            </a:pPr>
            <a:r>
              <a:rPr lang="en-GB" sz="2600" dirty="0">
                <a:latin typeface="Helvetica" pitchFamily="2" charset="0"/>
                <a:cs typeface="Times New Roman" panose="02020603050405020304" pitchFamily="18" charset="0"/>
              </a:rPr>
              <a:t>Self-neglect and hoarding always occur together.</a:t>
            </a:r>
          </a:p>
          <a:p>
            <a:pPr marL="514350" indent="-514350">
              <a:lnSpc>
                <a:spcPct val="110000"/>
              </a:lnSpc>
              <a:buFont typeface="+mj-lt"/>
              <a:buAutoNum type="arabicPeriod"/>
            </a:pPr>
            <a:r>
              <a:rPr lang="en-GB" sz="2600" dirty="0">
                <a:latin typeface="Helvetica" pitchFamily="2" charset="0"/>
                <a:cs typeface="Times New Roman" panose="02020603050405020304" pitchFamily="18" charset="0"/>
              </a:rPr>
              <a:t>Self-neglect and hoarding are caused by traumatic experiences. </a:t>
            </a:r>
          </a:p>
          <a:p>
            <a:pPr marL="514350" indent="-514350">
              <a:lnSpc>
                <a:spcPct val="110000"/>
              </a:lnSpc>
              <a:buFont typeface="+mj-lt"/>
              <a:buAutoNum type="arabicPeriod"/>
            </a:pPr>
            <a:r>
              <a:rPr lang="en-GB" sz="2600" dirty="0">
                <a:latin typeface="Helvetica" pitchFamily="2" charset="0"/>
                <a:cs typeface="Times New Roman" panose="02020603050405020304" pitchFamily="18" charset="0"/>
              </a:rPr>
              <a:t>If I am struggling to support someone who self-neglects and/ or hoards, then it’s unlikely anyone else will be able to help them or me. </a:t>
            </a:r>
          </a:p>
          <a:p>
            <a:pPr marL="514350" indent="-514350">
              <a:lnSpc>
                <a:spcPct val="110000"/>
              </a:lnSpc>
              <a:buFont typeface="+mj-lt"/>
              <a:buAutoNum type="arabicPeriod"/>
            </a:pPr>
            <a:r>
              <a:rPr lang="en-GB" sz="2600" dirty="0">
                <a:latin typeface="Helvetica" pitchFamily="2" charset="0"/>
                <a:cs typeface="Times New Roman" panose="02020603050405020304" pitchFamily="18" charset="0"/>
              </a:rPr>
              <a:t>If the three criteria in s42 are not met, then you cannot make a safeguarding enquiry. </a:t>
            </a:r>
          </a:p>
          <a:p>
            <a:pPr marL="514350" indent="-514350">
              <a:lnSpc>
                <a:spcPct val="110000"/>
              </a:lnSpc>
              <a:buFont typeface="+mj-lt"/>
              <a:buAutoNum type="arabicPeriod"/>
            </a:pPr>
            <a:r>
              <a:rPr lang="en-GB" sz="2600" dirty="0">
                <a:latin typeface="Helvetica" pitchFamily="2" charset="0"/>
                <a:cs typeface="Times New Roman" panose="02020603050405020304" pitchFamily="18" charset="0"/>
              </a:rPr>
              <a:t>If the person who you know or suspect has been abused or neglected or is self-neglecting tells you that they don’t want you to do anything about it, then you can’t take any further action. </a:t>
            </a:r>
          </a:p>
        </p:txBody>
      </p:sp>
    </p:spTree>
    <p:extLst>
      <p:ext uri="{BB962C8B-B14F-4D97-AF65-F5344CB8AC3E}">
        <p14:creationId xmlns:p14="http://schemas.microsoft.com/office/powerpoint/2010/main" val="28146438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06250-84F6-6C43-8EF0-8FFC10C29C25}"/>
              </a:ext>
            </a:extLst>
          </p:cNvPr>
          <p:cNvSpPr>
            <a:spLocks noGrp="1"/>
          </p:cNvSpPr>
          <p:nvPr>
            <p:ph type="title"/>
          </p:nvPr>
        </p:nvSpPr>
        <p:spPr/>
        <p:txBody>
          <a:bodyPr>
            <a:normAutofit fontScale="90000"/>
          </a:bodyPr>
          <a:lstStyle/>
          <a:p>
            <a:pPr algn="ctr"/>
            <a:br>
              <a:rPr lang="en-GB" sz="4000" dirty="0"/>
            </a:br>
            <a:r>
              <a:rPr lang="en-GB" sz="4000" dirty="0"/>
              <a:t>The legal perspective</a:t>
            </a:r>
            <a:br>
              <a:rPr lang="en-GB" sz="4000" dirty="0"/>
            </a:br>
            <a:endParaRPr lang="en-GB" dirty="0"/>
          </a:p>
        </p:txBody>
      </p:sp>
      <p:sp>
        <p:nvSpPr>
          <p:cNvPr id="3" name="Content Placeholder 2">
            <a:extLst>
              <a:ext uri="{FF2B5EF4-FFF2-40B4-BE49-F238E27FC236}">
                <a16:creationId xmlns:a16="http://schemas.microsoft.com/office/drawing/2014/main" id="{F7A1895A-4BCD-CB44-B124-A3892F66C9E0}"/>
              </a:ext>
            </a:extLst>
          </p:cNvPr>
          <p:cNvSpPr>
            <a:spLocks noGrp="1"/>
          </p:cNvSpPr>
          <p:nvPr>
            <p:ph idx="1"/>
          </p:nvPr>
        </p:nvSpPr>
        <p:spPr/>
        <p:txBody>
          <a:bodyPr>
            <a:normAutofit/>
          </a:bodyPr>
          <a:lstStyle/>
          <a:p>
            <a:pPr marL="0" indent="0">
              <a:buNone/>
            </a:pPr>
            <a:r>
              <a:rPr lang="en-GB" dirty="0"/>
              <a:t>“</a:t>
            </a:r>
            <a:r>
              <a:rPr lang="en-GB" i="1" dirty="0"/>
              <a:t>The presumption of capacity, in particular, is widely misunderstood by those involved in care. It is sometimes used to support non-intervention or poor care, leaving vulnerable adults exposed to risk of harm. In some cases this is because professionals struggle to understand how to apply the principle in practice. In other cases, the evidence suggests the principle has been deliberately misappropriated to avoid taking responsibility for a vulnerable adult</a:t>
            </a:r>
            <a:r>
              <a:rPr lang="en-GB" dirty="0"/>
              <a:t>”. </a:t>
            </a:r>
          </a:p>
          <a:p>
            <a:pPr marL="0" indent="0">
              <a:buNone/>
            </a:pPr>
            <a:endParaRPr lang="en-GB" dirty="0"/>
          </a:p>
          <a:p>
            <a:pPr marL="0" indent="0">
              <a:buNone/>
            </a:pPr>
            <a:r>
              <a:rPr lang="en-GB" sz="1900" dirty="0"/>
              <a:t>(House of Lords Select Committee post-legislative scrutiny of MCA 2005, para 105 </a:t>
            </a:r>
          </a:p>
          <a:p>
            <a:endParaRPr lang="en-GB" dirty="0"/>
          </a:p>
          <a:p>
            <a:endParaRPr lang="en-GB" dirty="0"/>
          </a:p>
        </p:txBody>
      </p:sp>
    </p:spTree>
    <p:extLst>
      <p:ext uri="{BB962C8B-B14F-4D97-AF65-F5344CB8AC3E}">
        <p14:creationId xmlns:p14="http://schemas.microsoft.com/office/powerpoint/2010/main" val="35935114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E290A-ADBE-F845-9CBA-B27FB0F35954}"/>
              </a:ext>
            </a:extLst>
          </p:cNvPr>
          <p:cNvSpPr>
            <a:spLocks noGrp="1"/>
          </p:cNvSpPr>
          <p:nvPr>
            <p:ph type="title"/>
          </p:nvPr>
        </p:nvSpPr>
        <p:spPr/>
        <p:txBody>
          <a:bodyPr/>
          <a:lstStyle/>
          <a:p>
            <a:pPr algn="ctr"/>
            <a:r>
              <a:rPr lang="en-GB" b="1" dirty="0"/>
              <a:t>Mental Capacity and Self-Neglect</a:t>
            </a:r>
          </a:p>
        </p:txBody>
      </p:sp>
      <p:sp>
        <p:nvSpPr>
          <p:cNvPr id="3" name="Content Placeholder 2">
            <a:extLst>
              <a:ext uri="{FF2B5EF4-FFF2-40B4-BE49-F238E27FC236}">
                <a16:creationId xmlns:a16="http://schemas.microsoft.com/office/drawing/2014/main" id="{E4A2B3B5-6991-DF4D-A674-BF9DF0524F6E}"/>
              </a:ext>
            </a:extLst>
          </p:cNvPr>
          <p:cNvSpPr>
            <a:spLocks noGrp="1"/>
          </p:cNvSpPr>
          <p:nvPr>
            <p:ph idx="1"/>
          </p:nvPr>
        </p:nvSpPr>
        <p:spPr/>
        <p:txBody>
          <a:bodyPr>
            <a:noAutofit/>
          </a:bodyPr>
          <a:lstStyle/>
          <a:p>
            <a:r>
              <a:rPr lang="en-GB" sz="3200" dirty="0"/>
              <a:t>Evidence from Safeguarding Adults Reviews is that mental capacity is:</a:t>
            </a:r>
          </a:p>
          <a:p>
            <a:pPr lvl="1"/>
            <a:r>
              <a:rPr lang="en-GB" sz="3200" dirty="0"/>
              <a:t>Either insufficiently attended to:</a:t>
            </a:r>
          </a:p>
          <a:p>
            <a:pPr lvl="2"/>
            <a:r>
              <a:rPr lang="en-GB" sz="3200" dirty="0"/>
              <a:t>including the importance of exploring people’s choices, </a:t>
            </a:r>
          </a:p>
          <a:p>
            <a:pPr lvl="2"/>
            <a:r>
              <a:rPr lang="en-GB" sz="3200" dirty="0"/>
              <a:t>unravelling the notion of lifestyle choice and identifying desired outcomes from risk assessments </a:t>
            </a:r>
          </a:p>
          <a:p>
            <a:pPr lvl="1"/>
            <a:r>
              <a:rPr lang="en-GB" sz="3200" dirty="0"/>
              <a:t>Or the main focus of the intervention to the exclusion of responding to risk</a:t>
            </a:r>
          </a:p>
        </p:txBody>
      </p:sp>
    </p:spTree>
    <p:extLst>
      <p:ext uri="{BB962C8B-B14F-4D97-AF65-F5344CB8AC3E}">
        <p14:creationId xmlns:p14="http://schemas.microsoft.com/office/powerpoint/2010/main" val="23565582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0EA29-BE3C-9F46-A915-66932A8F0549}"/>
              </a:ext>
            </a:extLst>
          </p:cNvPr>
          <p:cNvSpPr>
            <a:spLocks noGrp="1"/>
          </p:cNvSpPr>
          <p:nvPr>
            <p:ph type="title"/>
          </p:nvPr>
        </p:nvSpPr>
        <p:spPr/>
        <p:txBody>
          <a:bodyPr/>
          <a:lstStyle/>
          <a:p>
            <a:pPr algn="ctr"/>
            <a:r>
              <a:rPr lang="en-GB" dirty="0"/>
              <a:t>The Human Rights Act</a:t>
            </a:r>
          </a:p>
        </p:txBody>
      </p:sp>
      <p:sp>
        <p:nvSpPr>
          <p:cNvPr id="3" name="Content Placeholder 2">
            <a:extLst>
              <a:ext uri="{FF2B5EF4-FFF2-40B4-BE49-F238E27FC236}">
                <a16:creationId xmlns:a16="http://schemas.microsoft.com/office/drawing/2014/main" id="{837C31C9-9CF7-774F-A22E-3CBF723E50BC}"/>
              </a:ext>
            </a:extLst>
          </p:cNvPr>
          <p:cNvSpPr>
            <a:spLocks noGrp="1"/>
          </p:cNvSpPr>
          <p:nvPr>
            <p:ph idx="1"/>
          </p:nvPr>
        </p:nvSpPr>
        <p:spPr/>
        <p:txBody>
          <a:bodyPr>
            <a:normAutofit/>
          </a:bodyPr>
          <a:lstStyle/>
          <a:p>
            <a:r>
              <a:rPr lang="en-GB" dirty="0"/>
              <a:t>To discharge the State’s positive obligations under the European Convention on Human Rights: </a:t>
            </a:r>
          </a:p>
          <a:p>
            <a:pPr lvl="1"/>
            <a:r>
              <a:rPr lang="en-GB" dirty="0"/>
              <a:t>Article 2 – to protect life </a:t>
            </a:r>
          </a:p>
          <a:p>
            <a:pPr lvl="1"/>
            <a:r>
              <a:rPr lang="en-GB" dirty="0"/>
              <a:t>Article 3 – to protect against torture, inhuman or degrading treatment </a:t>
            </a:r>
          </a:p>
          <a:p>
            <a:pPr lvl="1"/>
            <a:r>
              <a:rPr lang="en-GB" dirty="0"/>
              <a:t>Article 5 – to protect against unlawful interferences with liberty, including by private individuals </a:t>
            </a:r>
          </a:p>
          <a:p>
            <a:pPr lvl="1"/>
            <a:r>
              <a:rPr lang="en-GB" dirty="0"/>
              <a:t>Article 8 – to protect physical and moral integrity of the individual (</a:t>
            </a:r>
            <a:r>
              <a:rPr lang="en-GB"/>
              <a:t>especially, </a:t>
            </a:r>
            <a:r>
              <a:rPr lang="en-GB" dirty="0"/>
              <a:t>but not exclusively) from the acts of other persons </a:t>
            </a:r>
          </a:p>
          <a:p>
            <a:pPr lvl="1"/>
            <a:endParaRPr lang="en-GB" dirty="0"/>
          </a:p>
        </p:txBody>
      </p:sp>
    </p:spTree>
    <p:extLst>
      <p:ext uri="{BB962C8B-B14F-4D97-AF65-F5344CB8AC3E}">
        <p14:creationId xmlns:p14="http://schemas.microsoft.com/office/powerpoint/2010/main" val="16017300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13DCC-758A-814C-A53F-D6F8F3DFBA91}"/>
              </a:ext>
            </a:extLst>
          </p:cNvPr>
          <p:cNvSpPr>
            <a:spLocks noGrp="1"/>
          </p:cNvSpPr>
          <p:nvPr>
            <p:ph type="title"/>
          </p:nvPr>
        </p:nvSpPr>
        <p:spPr/>
        <p:txBody>
          <a:bodyPr/>
          <a:lstStyle/>
          <a:p>
            <a:pPr algn="ctr"/>
            <a:r>
              <a:rPr lang="en-GB" dirty="0"/>
              <a:t>The conundrum</a:t>
            </a:r>
          </a:p>
        </p:txBody>
      </p:sp>
      <p:sp>
        <p:nvSpPr>
          <p:cNvPr id="3" name="Content Placeholder 2">
            <a:extLst>
              <a:ext uri="{FF2B5EF4-FFF2-40B4-BE49-F238E27FC236}">
                <a16:creationId xmlns:a16="http://schemas.microsoft.com/office/drawing/2014/main" id="{86FFCE08-D34C-2B49-975B-CFA5EB951A0A}"/>
              </a:ext>
            </a:extLst>
          </p:cNvPr>
          <p:cNvSpPr>
            <a:spLocks noGrp="1"/>
          </p:cNvSpPr>
          <p:nvPr>
            <p:ph idx="1"/>
          </p:nvPr>
        </p:nvSpPr>
        <p:spPr/>
        <p:txBody>
          <a:bodyPr>
            <a:normAutofit/>
          </a:bodyPr>
          <a:lstStyle/>
          <a:p>
            <a:r>
              <a:rPr lang="en-GB" dirty="0"/>
              <a:t>If an adult decides to refuse an assessment, it must nevertheless still be carried out if (for example) they are experiencing, or are at risk of, abuse or neglect including self-neglect.</a:t>
            </a:r>
          </a:p>
          <a:p>
            <a:r>
              <a:rPr lang="en-GB" dirty="0"/>
              <a:t>Whether the adult’s decision to refuse is unwise or not is </a:t>
            </a:r>
            <a:r>
              <a:rPr lang="en-GB" b="1" dirty="0"/>
              <a:t>not</a:t>
            </a:r>
            <a:r>
              <a:rPr lang="en-GB" dirty="0"/>
              <a:t> a relevant consideration.</a:t>
            </a:r>
          </a:p>
          <a:p>
            <a:r>
              <a:rPr lang="en-GB" dirty="0"/>
              <a:t>However, a local authority does not have any “power to regulate, control, compel, restrain, confine or coerce” (Lord Justice </a:t>
            </a:r>
            <a:r>
              <a:rPr lang="en-GB" dirty="0" err="1"/>
              <a:t>Mumby</a:t>
            </a:r>
            <a:r>
              <a:rPr lang="en-GB" dirty="0"/>
              <a:t>)</a:t>
            </a:r>
          </a:p>
        </p:txBody>
      </p:sp>
    </p:spTree>
    <p:extLst>
      <p:ext uri="{BB962C8B-B14F-4D97-AF65-F5344CB8AC3E}">
        <p14:creationId xmlns:p14="http://schemas.microsoft.com/office/powerpoint/2010/main" val="17252817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B96B0-1482-3440-A642-95C25C014109}"/>
              </a:ext>
            </a:extLst>
          </p:cNvPr>
          <p:cNvSpPr>
            <a:spLocks noGrp="1"/>
          </p:cNvSpPr>
          <p:nvPr>
            <p:ph type="title"/>
          </p:nvPr>
        </p:nvSpPr>
        <p:spPr>
          <a:xfrm>
            <a:off x="1981200" y="548680"/>
            <a:ext cx="8229600" cy="868958"/>
          </a:xfrm>
        </p:spPr>
        <p:txBody>
          <a:bodyPr>
            <a:noAutofit/>
          </a:bodyPr>
          <a:lstStyle/>
          <a:p>
            <a:pPr algn="ctr"/>
            <a:r>
              <a:rPr lang="en-GB" sz="3600" dirty="0"/>
              <a:t>Southend-On-Sea Borough Council v Meyers [2019] EWHC 399 (Fam)</a:t>
            </a:r>
            <a:br>
              <a:rPr lang="en-GB" sz="3600" dirty="0"/>
            </a:br>
            <a:endParaRPr lang="en-GB" sz="3600" dirty="0"/>
          </a:p>
        </p:txBody>
      </p:sp>
      <p:sp>
        <p:nvSpPr>
          <p:cNvPr id="3" name="Content Placeholder 2">
            <a:extLst>
              <a:ext uri="{FF2B5EF4-FFF2-40B4-BE49-F238E27FC236}">
                <a16:creationId xmlns:a16="http://schemas.microsoft.com/office/drawing/2014/main" id="{946747C7-AEF6-1741-8322-BCCE9C3A0E10}"/>
              </a:ext>
            </a:extLst>
          </p:cNvPr>
          <p:cNvSpPr>
            <a:spLocks noGrp="1"/>
          </p:cNvSpPr>
          <p:nvPr>
            <p:ph idx="1"/>
          </p:nvPr>
        </p:nvSpPr>
        <p:spPr/>
        <p:txBody>
          <a:bodyPr>
            <a:normAutofit/>
          </a:bodyPr>
          <a:lstStyle/>
          <a:p>
            <a:r>
              <a:rPr lang="en-GB" dirty="0"/>
              <a:t>“The essence of his vulnerability is, in fact, his entirely dysfunctional relationship with his son ... Mr Meyers, I am satisfied, is entirely capable of and has the capacity ... for determining where he wishes to reside and with whom. ... I instinctively recoil from intervening in the decision making of a </a:t>
            </a:r>
            <a:r>
              <a:rPr lang="en-GB" dirty="0" err="1"/>
              <a:t>capacitious</a:t>
            </a:r>
            <a:r>
              <a:rPr lang="en-GB" dirty="0"/>
              <a:t> adult ... Here Mr Meyers' life requires to be protected and I consider that, ultimately, the State has an obligation to do so”. </a:t>
            </a:r>
          </a:p>
        </p:txBody>
      </p:sp>
    </p:spTree>
    <p:extLst>
      <p:ext uri="{BB962C8B-B14F-4D97-AF65-F5344CB8AC3E}">
        <p14:creationId xmlns:p14="http://schemas.microsoft.com/office/powerpoint/2010/main" val="6082935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547B0-CE5F-2841-B541-D5D4613B9752}"/>
              </a:ext>
            </a:extLst>
          </p:cNvPr>
          <p:cNvSpPr>
            <a:spLocks noGrp="1"/>
          </p:cNvSpPr>
          <p:nvPr>
            <p:ph type="title"/>
          </p:nvPr>
        </p:nvSpPr>
        <p:spPr/>
        <p:txBody>
          <a:bodyPr/>
          <a:lstStyle/>
          <a:p>
            <a:pPr algn="ctr"/>
            <a:r>
              <a:rPr lang="en-US" dirty="0"/>
              <a:t>Five Frogs on a Log</a:t>
            </a:r>
          </a:p>
        </p:txBody>
      </p:sp>
      <p:pic>
        <p:nvPicPr>
          <p:cNvPr id="9" name="Content Placeholder 8">
            <a:extLst>
              <a:ext uri="{FF2B5EF4-FFF2-40B4-BE49-F238E27FC236}">
                <a16:creationId xmlns:a16="http://schemas.microsoft.com/office/drawing/2014/main" id="{07229A55-9197-444E-B343-CB99D638468F}"/>
              </a:ext>
            </a:extLst>
          </p:cNvPr>
          <p:cNvPicPr>
            <a:picLocks noGrp="1" noChangeAspect="1"/>
          </p:cNvPicPr>
          <p:nvPr>
            <p:ph idx="1"/>
          </p:nvPr>
        </p:nvPicPr>
        <p:blipFill>
          <a:blip r:embed="rId2"/>
          <a:stretch>
            <a:fillRect/>
          </a:stretch>
        </p:blipFill>
        <p:spPr>
          <a:xfrm>
            <a:off x="2181306" y="1417638"/>
            <a:ext cx="7659110" cy="4784712"/>
          </a:xfrm>
          <a:prstGeom prst="rect">
            <a:avLst/>
          </a:prstGeom>
        </p:spPr>
      </p:pic>
    </p:spTree>
    <p:extLst>
      <p:ext uri="{BB962C8B-B14F-4D97-AF65-F5344CB8AC3E}">
        <p14:creationId xmlns:p14="http://schemas.microsoft.com/office/powerpoint/2010/main" val="14900526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83F25-CDF3-524B-B01A-470637B7C60E}"/>
              </a:ext>
            </a:extLst>
          </p:cNvPr>
          <p:cNvSpPr>
            <a:spLocks noGrp="1"/>
          </p:cNvSpPr>
          <p:nvPr>
            <p:ph type="title"/>
          </p:nvPr>
        </p:nvSpPr>
        <p:spPr/>
        <p:txBody>
          <a:bodyPr>
            <a:normAutofit/>
          </a:bodyPr>
          <a:lstStyle/>
          <a:p>
            <a:pPr algn="ctr"/>
            <a:r>
              <a:rPr lang="en-GB" dirty="0"/>
              <a:t>What may influence an adult’s decisions?</a:t>
            </a:r>
          </a:p>
        </p:txBody>
      </p:sp>
      <p:sp>
        <p:nvSpPr>
          <p:cNvPr id="3" name="Content Placeholder 2">
            <a:extLst>
              <a:ext uri="{FF2B5EF4-FFF2-40B4-BE49-F238E27FC236}">
                <a16:creationId xmlns:a16="http://schemas.microsoft.com/office/drawing/2014/main" id="{01F18B44-C888-3D4E-93DD-35547DEABD71}"/>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31259911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F462A-748E-064E-8739-0E138DC443B7}"/>
              </a:ext>
            </a:extLst>
          </p:cNvPr>
          <p:cNvSpPr>
            <a:spLocks noGrp="1"/>
          </p:cNvSpPr>
          <p:nvPr>
            <p:ph type="title"/>
          </p:nvPr>
        </p:nvSpPr>
        <p:spPr/>
        <p:txBody>
          <a:bodyPr>
            <a:noAutofit/>
          </a:bodyPr>
          <a:lstStyle/>
          <a:p>
            <a:pPr algn="ctr"/>
            <a:br>
              <a:rPr lang="en-GB" sz="3600" dirty="0"/>
            </a:br>
            <a:r>
              <a:rPr lang="en-GB" sz="3600" dirty="0"/>
              <a:t>Factors which may influence an adult’s decision include: </a:t>
            </a:r>
            <a:br>
              <a:rPr lang="en-GB" sz="3600" dirty="0"/>
            </a:br>
            <a:endParaRPr lang="en-US" sz="3600" dirty="0"/>
          </a:p>
        </p:txBody>
      </p:sp>
      <p:sp>
        <p:nvSpPr>
          <p:cNvPr id="3" name="Content Placeholder 2">
            <a:extLst>
              <a:ext uri="{FF2B5EF4-FFF2-40B4-BE49-F238E27FC236}">
                <a16:creationId xmlns:a16="http://schemas.microsoft.com/office/drawing/2014/main" id="{8AB7F164-F919-9749-AE3C-7C5129AF8D25}"/>
              </a:ext>
            </a:extLst>
          </p:cNvPr>
          <p:cNvSpPr>
            <a:spLocks noGrp="1"/>
          </p:cNvSpPr>
          <p:nvPr>
            <p:ph idx="1"/>
          </p:nvPr>
        </p:nvSpPr>
        <p:spPr/>
        <p:txBody>
          <a:bodyPr>
            <a:normAutofit/>
          </a:bodyPr>
          <a:lstStyle/>
          <a:p>
            <a:r>
              <a:rPr lang="en-GB" b="1" dirty="0"/>
              <a:t>Coercive control </a:t>
            </a:r>
            <a:r>
              <a:rPr lang="en-GB" dirty="0"/>
              <a:t>– including explicit or implied threats, emotional blackmail, belittling, humiliation </a:t>
            </a:r>
          </a:p>
          <a:p>
            <a:r>
              <a:rPr lang="en-GB" b="1" dirty="0"/>
              <a:t>Undue influence </a:t>
            </a:r>
            <a:r>
              <a:rPr lang="en-GB" dirty="0"/>
              <a:t>– pressurised persuasion </a:t>
            </a:r>
          </a:p>
          <a:p>
            <a:r>
              <a:rPr lang="en-GB" b="1" dirty="0"/>
              <a:t>Fear of loss of close relationships </a:t>
            </a:r>
            <a:r>
              <a:rPr lang="en-GB" dirty="0"/>
              <a:t>or getting others into trouble </a:t>
            </a:r>
          </a:p>
          <a:p>
            <a:r>
              <a:rPr lang="en-GB" b="1" dirty="0"/>
              <a:t>Fear of repercussions </a:t>
            </a:r>
            <a:r>
              <a:rPr lang="en-GB" dirty="0"/>
              <a:t>from those responsible for the abuse or those close to them </a:t>
            </a:r>
          </a:p>
          <a:p>
            <a:r>
              <a:rPr lang="en-GB" b="1" dirty="0"/>
              <a:t>Fear of other consequences </a:t>
            </a:r>
            <a:r>
              <a:rPr lang="en-GB" dirty="0"/>
              <a:t>such as having to move to a different care setting or loss of control. </a:t>
            </a:r>
          </a:p>
          <a:p>
            <a:endParaRPr lang="en-US" dirty="0"/>
          </a:p>
        </p:txBody>
      </p:sp>
    </p:spTree>
    <p:extLst>
      <p:ext uri="{BB962C8B-B14F-4D97-AF65-F5344CB8AC3E}">
        <p14:creationId xmlns:p14="http://schemas.microsoft.com/office/powerpoint/2010/main" val="20577275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5C15B-E281-DD49-985D-4A9B82FF4FA4}"/>
              </a:ext>
            </a:extLst>
          </p:cNvPr>
          <p:cNvSpPr>
            <a:spLocks noGrp="1"/>
          </p:cNvSpPr>
          <p:nvPr>
            <p:ph type="title"/>
          </p:nvPr>
        </p:nvSpPr>
        <p:spPr/>
        <p:txBody>
          <a:bodyPr>
            <a:normAutofit fontScale="90000"/>
          </a:bodyPr>
          <a:lstStyle/>
          <a:p>
            <a:pPr algn="ctr"/>
            <a:br>
              <a:rPr lang="en-GB" sz="3600" dirty="0"/>
            </a:br>
            <a:r>
              <a:rPr lang="en-GB" sz="3600" b="1" dirty="0"/>
              <a:t>If the person does not lack capacity, what are the legal options? </a:t>
            </a:r>
            <a:br>
              <a:rPr lang="en-GB" dirty="0"/>
            </a:br>
            <a:endParaRPr lang="en-GB" dirty="0"/>
          </a:p>
        </p:txBody>
      </p:sp>
      <p:sp>
        <p:nvSpPr>
          <p:cNvPr id="3" name="Content Placeholder 2">
            <a:extLst>
              <a:ext uri="{FF2B5EF4-FFF2-40B4-BE49-F238E27FC236}">
                <a16:creationId xmlns:a16="http://schemas.microsoft.com/office/drawing/2014/main" id="{569723DB-0BD1-8749-A703-73E52D44D06E}"/>
              </a:ext>
            </a:extLst>
          </p:cNvPr>
          <p:cNvSpPr>
            <a:spLocks noGrp="1"/>
          </p:cNvSpPr>
          <p:nvPr>
            <p:ph idx="1"/>
          </p:nvPr>
        </p:nvSpPr>
        <p:spPr/>
        <p:txBody>
          <a:bodyPr>
            <a:normAutofit/>
          </a:bodyPr>
          <a:lstStyle/>
          <a:p>
            <a:pPr marL="514350" indent="-514350">
              <a:buFont typeface="+mj-lt"/>
              <a:buAutoNum type="arabicPeriod"/>
            </a:pPr>
            <a:r>
              <a:rPr lang="en-GB" dirty="0"/>
              <a:t>to protect against someone else, e.g.: Coercive or controlling behaviour</a:t>
            </a:r>
          </a:p>
          <a:p>
            <a:pPr marL="914400" lvl="1" indent="-514350"/>
            <a:r>
              <a:rPr lang="en-GB" dirty="0"/>
              <a:t>Section 76 Serious Crime Act 2015</a:t>
            </a:r>
          </a:p>
          <a:p>
            <a:pPr marL="914400" lvl="1" indent="-514350"/>
            <a:r>
              <a:rPr lang="en-GB" dirty="0"/>
              <a:t>Modern Slavery Act 2015 </a:t>
            </a:r>
          </a:p>
          <a:p>
            <a:pPr marL="914400" lvl="1" indent="-514350"/>
            <a:r>
              <a:rPr lang="en-GB" dirty="0"/>
              <a:t>Domestic Abuse Protection Notices/Orders </a:t>
            </a:r>
          </a:p>
          <a:p>
            <a:pPr marL="914400" lvl="1" indent="-514350"/>
            <a:r>
              <a:rPr lang="en-GB" dirty="0"/>
              <a:t>Injunctions under Protection from Harassment Act 1997 </a:t>
            </a:r>
          </a:p>
          <a:p>
            <a:pPr marL="514350" indent="-514350">
              <a:buFont typeface="+mj-lt"/>
              <a:buAutoNum type="arabicPeriod"/>
            </a:pPr>
            <a:r>
              <a:rPr lang="en-GB" dirty="0"/>
              <a:t>to protect themselves or others against their own actions? </a:t>
            </a:r>
          </a:p>
          <a:p>
            <a:pPr marL="914400" lvl="1" indent="-514350"/>
            <a:r>
              <a:rPr lang="en-GB" dirty="0"/>
              <a:t>Mental Health Act 1983</a:t>
            </a:r>
          </a:p>
          <a:p>
            <a:pPr marL="914400" lvl="1" indent="-514350"/>
            <a:r>
              <a:rPr lang="en-GB" dirty="0"/>
              <a:t>Environmental health legislation? </a:t>
            </a:r>
          </a:p>
          <a:p>
            <a:endParaRPr lang="en-GB" dirty="0"/>
          </a:p>
        </p:txBody>
      </p:sp>
    </p:spTree>
    <p:extLst>
      <p:ext uri="{BB962C8B-B14F-4D97-AF65-F5344CB8AC3E}">
        <p14:creationId xmlns:p14="http://schemas.microsoft.com/office/powerpoint/2010/main" val="31107748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855EE-1BEE-47C6-4B2F-593FFCD8B86E}"/>
              </a:ext>
            </a:extLst>
          </p:cNvPr>
          <p:cNvSpPr>
            <a:spLocks noGrp="1"/>
          </p:cNvSpPr>
          <p:nvPr>
            <p:ph type="title"/>
          </p:nvPr>
        </p:nvSpPr>
        <p:spPr/>
        <p:txBody>
          <a:bodyPr>
            <a:normAutofit fontScale="90000"/>
          </a:bodyPr>
          <a:lstStyle/>
          <a:p>
            <a:br>
              <a:rPr lang="en-GB" sz="4400" b="1" dirty="0">
                <a:effectLst/>
                <a:latin typeface="Arial" panose="020B0604020202020204" pitchFamily="34" charset="0"/>
                <a:ea typeface="Times New Roman" panose="02020603050405020304" pitchFamily="18" charset="0"/>
                <a:cs typeface="Times New Roman" panose="02020603050405020304" pitchFamily="18" charset="0"/>
              </a:rPr>
            </a:br>
            <a:r>
              <a:rPr lang="en-GB" sz="4400" dirty="0">
                <a:effectLst/>
                <a:latin typeface="Arial" panose="020B0604020202020204" pitchFamily="34" charset="0"/>
                <a:ea typeface="Times New Roman" panose="02020603050405020304" pitchFamily="18" charset="0"/>
                <a:cs typeface="Times New Roman" panose="02020603050405020304" pitchFamily="18" charset="0"/>
              </a:rPr>
              <a:t>Jane and John</a:t>
            </a:r>
            <a:br>
              <a:rPr lang="en-GB" sz="4400" dirty="0">
                <a:effectLst/>
                <a:latin typeface="Calibri" panose="020F0502020204030204" pitchFamily="34" charset="0"/>
                <a:ea typeface="Times New Roman" panose="02020603050405020304" pitchFamily="18"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C0E325DE-0831-2E3B-4EFE-168566873746}"/>
              </a:ext>
            </a:extLst>
          </p:cNvPr>
          <p:cNvSpPr>
            <a:spLocks noGrp="1"/>
          </p:cNvSpPr>
          <p:nvPr>
            <p:ph idx="1"/>
          </p:nvPr>
        </p:nvSpPr>
        <p:spPr/>
        <p:txBody>
          <a:bodyPr>
            <a:normAutofit/>
          </a:bodyPr>
          <a:lstStyle/>
          <a:p>
            <a:pPr>
              <a:lnSpc>
                <a:spcPct val="120000"/>
              </a:lnSpc>
              <a:spcAft>
                <a:spcPts val="10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Jane was 60 years old and lived with her husband John. For some years there had been concerns regarding their living conditions, but each time adult social services became involved the couple cleaned up their property and the concerns decreased.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Aft>
                <a:spcPts val="10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 new safeguarding referral highlighted further deterioration which was affecting Jane’s health. She had attended at a Day Hospital in a severe state of self-neglect. Jane appeared unkempt; she was dressed in unwashed and oversized men’s clothing; her clothes, fingernails and walking frame was covered in pet faeces; the dressings on her legs were described as filthy.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Aft>
                <a:spcPts val="10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hospital staff spoke to Jane about putting support in place for her at home, but she declined this, saying that she and her husband do not want to have other people in their house. There was no doubt that she had capacity to make her own decisions.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83742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6A578-AD7E-A077-45E5-D13A280446A6}"/>
              </a:ext>
            </a:extLst>
          </p:cNvPr>
          <p:cNvSpPr>
            <a:spLocks noGrp="1"/>
          </p:cNvSpPr>
          <p:nvPr>
            <p:ph type="title"/>
          </p:nvPr>
        </p:nvSpPr>
        <p:spPr/>
        <p:txBody>
          <a:bodyPr/>
          <a:lstStyle/>
          <a:p>
            <a:r>
              <a:rPr lang="en-GB" dirty="0"/>
              <a:t>More True or False?</a:t>
            </a:r>
          </a:p>
        </p:txBody>
      </p:sp>
      <p:sp>
        <p:nvSpPr>
          <p:cNvPr id="3" name="Content Placeholder 2">
            <a:extLst>
              <a:ext uri="{FF2B5EF4-FFF2-40B4-BE49-F238E27FC236}">
                <a16:creationId xmlns:a16="http://schemas.microsoft.com/office/drawing/2014/main" id="{C73CDE2A-C838-99E2-3C6F-5FE1E15E09E3}"/>
              </a:ext>
            </a:extLst>
          </p:cNvPr>
          <p:cNvSpPr>
            <a:spLocks noGrp="1"/>
          </p:cNvSpPr>
          <p:nvPr>
            <p:ph idx="1"/>
          </p:nvPr>
        </p:nvSpPr>
        <p:spPr/>
        <p:txBody>
          <a:bodyPr>
            <a:normAutofit fontScale="92500" lnSpcReduction="10000"/>
          </a:bodyPr>
          <a:lstStyle/>
          <a:p>
            <a:pPr marL="514350" indent="-514350">
              <a:lnSpc>
                <a:spcPct val="100000"/>
              </a:lnSpc>
              <a:buFont typeface="+mj-lt"/>
              <a:buAutoNum type="arabicPeriod" startAt="6"/>
            </a:pPr>
            <a:r>
              <a:rPr lang="en-GB" dirty="0">
                <a:latin typeface="Helvetica" pitchFamily="2" charset="0"/>
                <a:cs typeface="Times New Roman" panose="02020603050405020304" pitchFamily="18" charset="0"/>
              </a:rPr>
              <a:t>People who refuse medical treatment are not self-neglecting </a:t>
            </a:r>
          </a:p>
          <a:p>
            <a:pPr marL="514350" indent="-514350">
              <a:lnSpc>
                <a:spcPct val="100000"/>
              </a:lnSpc>
              <a:buFont typeface="+mj-lt"/>
              <a:buAutoNum type="arabicPeriod" startAt="6"/>
            </a:pPr>
            <a:r>
              <a:rPr lang="en-GB" dirty="0">
                <a:latin typeface="Helvetica" pitchFamily="2" charset="0"/>
                <a:cs typeface="Times New Roman" panose="02020603050405020304" pitchFamily="18" charset="0"/>
              </a:rPr>
              <a:t>Professional curiosity is another name for poking your nose in other people’s business. </a:t>
            </a:r>
          </a:p>
          <a:p>
            <a:pPr marL="514350" indent="-514350">
              <a:lnSpc>
                <a:spcPct val="100000"/>
              </a:lnSpc>
              <a:buFont typeface="+mj-lt"/>
              <a:buAutoNum type="arabicPeriod" startAt="6"/>
            </a:pPr>
            <a:r>
              <a:rPr lang="en-GB" dirty="0">
                <a:latin typeface="Helvetica" pitchFamily="2" charset="0"/>
                <a:cs typeface="Times New Roman" panose="02020603050405020304" pitchFamily="18" charset="0"/>
              </a:rPr>
              <a:t>People who drink too much or use too many drugs so that they cannot look after themselves have a made a lifestyle choice and are the cause of their own problems. If they got their act together would be okay. </a:t>
            </a:r>
          </a:p>
          <a:p>
            <a:pPr marL="514350" indent="-514350">
              <a:lnSpc>
                <a:spcPct val="100000"/>
              </a:lnSpc>
              <a:buFont typeface="+mj-lt"/>
              <a:buAutoNum type="arabicPeriod" startAt="6"/>
            </a:pPr>
            <a:r>
              <a:rPr lang="en-GB" dirty="0">
                <a:latin typeface="Helvetica" pitchFamily="2" charset="0"/>
                <a:cs typeface="Times New Roman" panose="02020603050405020304" pitchFamily="18" charset="0"/>
              </a:rPr>
              <a:t>Hoarding is a lifestyle choice </a:t>
            </a:r>
          </a:p>
          <a:p>
            <a:pPr marL="514350" indent="-514350">
              <a:lnSpc>
                <a:spcPct val="100000"/>
              </a:lnSpc>
              <a:buFont typeface="+mj-lt"/>
              <a:buAutoNum type="arabicPeriod" startAt="6"/>
            </a:pPr>
            <a:r>
              <a:rPr lang="en-GB" dirty="0">
                <a:latin typeface="Helvetica" pitchFamily="2" charset="0"/>
                <a:cs typeface="Times New Roman" panose="02020603050405020304" pitchFamily="18" charset="0"/>
              </a:rPr>
              <a:t>No one knows how best to support people who self-neglect and who hoard. </a:t>
            </a:r>
          </a:p>
          <a:p>
            <a:endParaRPr lang="en-GB" dirty="0"/>
          </a:p>
        </p:txBody>
      </p:sp>
    </p:spTree>
    <p:extLst>
      <p:ext uri="{BB962C8B-B14F-4D97-AF65-F5344CB8AC3E}">
        <p14:creationId xmlns:p14="http://schemas.microsoft.com/office/powerpoint/2010/main" val="28642197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047C0-4A7F-ECB4-3A27-A8C82A44DFB7}"/>
              </a:ext>
            </a:extLst>
          </p:cNvPr>
          <p:cNvSpPr>
            <a:spLocks noGrp="1"/>
          </p:cNvSpPr>
          <p:nvPr>
            <p:ph type="title"/>
          </p:nvPr>
        </p:nvSpPr>
        <p:spPr/>
        <p:txBody>
          <a:bodyPr/>
          <a:lstStyle/>
          <a:p>
            <a:r>
              <a:rPr lang="en-GB" dirty="0"/>
              <a:t>More on Jane and John</a:t>
            </a:r>
          </a:p>
        </p:txBody>
      </p:sp>
      <p:sp>
        <p:nvSpPr>
          <p:cNvPr id="3" name="Content Placeholder 2">
            <a:extLst>
              <a:ext uri="{FF2B5EF4-FFF2-40B4-BE49-F238E27FC236}">
                <a16:creationId xmlns:a16="http://schemas.microsoft.com/office/drawing/2014/main" id="{D81DC911-386D-2526-C9E9-44AA38B126BC}"/>
              </a:ext>
            </a:extLst>
          </p:cNvPr>
          <p:cNvSpPr>
            <a:spLocks noGrp="1"/>
          </p:cNvSpPr>
          <p:nvPr>
            <p:ph idx="1"/>
          </p:nvPr>
        </p:nvSpPr>
        <p:spPr/>
        <p:txBody>
          <a:bodyPr>
            <a:normAutofit fontScale="62500" lnSpcReduction="20000"/>
          </a:bodyPr>
          <a:lstStyle/>
          <a:p>
            <a:pPr>
              <a:lnSpc>
                <a:spcPct val="120000"/>
              </a:lnSpc>
              <a:spcAft>
                <a:spcPts val="1000"/>
              </a:spcAft>
            </a:pPr>
            <a:r>
              <a:rPr lang="en-GB" sz="2800" dirty="0">
                <a:effectLst/>
                <a:latin typeface="Arial" panose="020B0604020202020204" pitchFamily="34" charset="0"/>
                <a:ea typeface="Times New Roman" panose="02020603050405020304" pitchFamily="18" charset="0"/>
                <a:cs typeface="Times New Roman" panose="02020603050405020304" pitchFamily="18" charset="0"/>
              </a:rPr>
              <a:t>The Day Hospital staff did however seek advice from the Adult Safeguarding Team and Jane was allocated a safeguarding senior practitioner and a referral was made to a Local Area Co-ordinator (LAC) to build a relationship with Jane in the hope that she would allow access to their home and accept further support from other services.</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Aft>
                <a:spcPts val="1000"/>
              </a:spcAft>
            </a:pPr>
            <a:r>
              <a:rPr lang="en-GB" sz="2800" dirty="0">
                <a:effectLst/>
                <a:latin typeface="Arial" panose="020B0604020202020204" pitchFamily="34" charset="0"/>
                <a:ea typeface="Times New Roman" panose="02020603050405020304" pitchFamily="18" charset="0"/>
                <a:cs typeface="Times New Roman" panose="02020603050405020304" pitchFamily="18" charset="0"/>
              </a:rPr>
              <a:t>The LAC arranged a joint home visit with a staff member from the Day Hospital, who knew Jane well. They met with Jane outside her house, as she wouldn’t let them into the house. It was apparent even from the outside that the house was in a severe state of neglect and there was a strong smell of pet faeces.  Jane still declined support, but a referral was made to the Local Authority’s Environmental Health Team, due to concerns over their unsanitary living conditions. The Environmental Health Team visited the property and found the house to be squalid and severely cluttered, there was no hot running water and almost everything was covered in pet faeces. There were approximately 15 pets in the house.  Jane and John were still declining any support with cleaning the house but concerns for Jane’s health and wellbeing were now too great not to take any actions. </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5486402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7B21-23F6-1E79-1B34-CA66880F5311}"/>
              </a:ext>
            </a:extLst>
          </p:cNvPr>
          <p:cNvSpPr>
            <a:spLocks noGrp="1"/>
          </p:cNvSpPr>
          <p:nvPr>
            <p:ph type="title"/>
          </p:nvPr>
        </p:nvSpPr>
        <p:spPr/>
        <p:txBody>
          <a:bodyPr>
            <a:normAutofit/>
          </a:bodyPr>
          <a:lstStyle/>
          <a:p>
            <a:r>
              <a:rPr lang="en-GB" sz="5400" b="1" dirty="0"/>
              <a:t>What are you going to do?</a:t>
            </a:r>
          </a:p>
        </p:txBody>
      </p:sp>
      <p:sp>
        <p:nvSpPr>
          <p:cNvPr id="3" name="Content Placeholder 2">
            <a:extLst>
              <a:ext uri="{FF2B5EF4-FFF2-40B4-BE49-F238E27FC236}">
                <a16:creationId xmlns:a16="http://schemas.microsoft.com/office/drawing/2014/main" id="{1946F53A-3D30-D5F1-D369-BC0949C56DE8}"/>
              </a:ext>
            </a:extLst>
          </p:cNvPr>
          <p:cNvSpPr>
            <a:spLocks noGrp="1"/>
          </p:cNvSpPr>
          <p:nvPr>
            <p:ph idx="1"/>
          </p:nvPr>
        </p:nvSpPr>
        <p:spPr/>
        <p:txBody>
          <a:bodyPr/>
          <a:lstStyle/>
          <a:p>
            <a:r>
              <a:rPr lang="en-GB" sz="4000" dirty="0"/>
              <a:t>Work in groups and discuss:</a:t>
            </a:r>
          </a:p>
          <a:p>
            <a:pPr lvl="1"/>
            <a:r>
              <a:rPr lang="en-GB" sz="3600" dirty="0"/>
              <a:t>What are the concerns and risks?</a:t>
            </a:r>
          </a:p>
          <a:p>
            <a:pPr lvl="1"/>
            <a:r>
              <a:rPr lang="en-GB" sz="3600" dirty="0"/>
              <a:t>Who needs to be involved?</a:t>
            </a:r>
          </a:p>
          <a:p>
            <a:pPr lvl="1"/>
            <a:r>
              <a:rPr lang="en-GB" sz="3600" dirty="0"/>
              <a:t>What actions are required?</a:t>
            </a:r>
          </a:p>
          <a:p>
            <a:pPr lvl="1"/>
            <a:endParaRPr lang="en-GB" dirty="0"/>
          </a:p>
        </p:txBody>
      </p:sp>
    </p:spTree>
    <p:extLst>
      <p:ext uri="{BB962C8B-B14F-4D97-AF65-F5344CB8AC3E}">
        <p14:creationId xmlns:p14="http://schemas.microsoft.com/office/powerpoint/2010/main" val="26587078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AE42E-BD2D-7D4B-957A-0B81C06260CF}"/>
              </a:ext>
            </a:extLst>
          </p:cNvPr>
          <p:cNvSpPr>
            <a:spLocks noGrp="1"/>
          </p:cNvSpPr>
          <p:nvPr>
            <p:ph type="title"/>
          </p:nvPr>
        </p:nvSpPr>
        <p:spPr/>
        <p:txBody>
          <a:bodyPr/>
          <a:lstStyle/>
          <a:p>
            <a:r>
              <a:rPr lang="en-GB" dirty="0"/>
              <a:t>What happened?</a:t>
            </a:r>
          </a:p>
        </p:txBody>
      </p:sp>
      <p:sp>
        <p:nvSpPr>
          <p:cNvPr id="3" name="Content Placeholder 2">
            <a:extLst>
              <a:ext uri="{FF2B5EF4-FFF2-40B4-BE49-F238E27FC236}">
                <a16:creationId xmlns:a16="http://schemas.microsoft.com/office/drawing/2014/main" id="{D405C0E8-CBBF-794D-8F78-85A1B96DAF84}"/>
              </a:ext>
            </a:extLst>
          </p:cNvPr>
          <p:cNvSpPr>
            <a:spLocks noGrp="1"/>
          </p:cNvSpPr>
          <p:nvPr>
            <p:ph idx="1"/>
          </p:nvPr>
        </p:nvSpPr>
        <p:spPr/>
        <p:txBody>
          <a:bodyPr>
            <a:normAutofit fontScale="85000" lnSpcReduction="10000"/>
          </a:bodyPr>
          <a:lstStyle/>
          <a:p>
            <a:r>
              <a:rPr lang="en-GB" dirty="0"/>
              <a:t>The case was brought to the local authority’s hoarding panel, where the Environmental Health Team agreed to serve a Public Health Act (1936) Notice, which placed a legal duty on Jane and John to arrange for a clearance and deep cleansing of the property within 28 days of serving the notice. This was a turning point as they had to act.  The Adult Safeguarding Team and LAC co-ordinated the process of supporting Jane and John and involved other services to clear and deep cleanse the property within the given timeframe.  </a:t>
            </a:r>
          </a:p>
          <a:p>
            <a:r>
              <a:rPr lang="en-GB" dirty="0"/>
              <a:t>Strong relationship-based practice helped to build relationships with Jane and John. They started to engage in the process and became very involved in working with the company commissioned to carry out the clearing and cleansing work, with them present. Whilst this took longer, it was recognised that Jane and John needed to be involved so they could be responsible and part of the solution, rather than the clearance being ‘done to’ them.  </a:t>
            </a:r>
          </a:p>
          <a:p>
            <a:endParaRPr lang="en-GB" dirty="0"/>
          </a:p>
        </p:txBody>
      </p:sp>
    </p:spTree>
    <p:extLst>
      <p:ext uri="{BB962C8B-B14F-4D97-AF65-F5344CB8AC3E}">
        <p14:creationId xmlns:p14="http://schemas.microsoft.com/office/powerpoint/2010/main" val="18737814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3C441-50BE-E84D-AB66-C34379ED8B27}"/>
              </a:ext>
            </a:extLst>
          </p:cNvPr>
          <p:cNvSpPr>
            <a:spLocks noGrp="1"/>
          </p:cNvSpPr>
          <p:nvPr>
            <p:ph type="title"/>
          </p:nvPr>
        </p:nvSpPr>
        <p:spPr/>
        <p:txBody>
          <a:bodyPr/>
          <a:lstStyle/>
          <a:p>
            <a:r>
              <a:rPr lang="en-GB" dirty="0"/>
              <a:t>What was the outcome?</a:t>
            </a:r>
          </a:p>
        </p:txBody>
      </p:sp>
      <p:sp>
        <p:nvSpPr>
          <p:cNvPr id="3" name="Content Placeholder 2">
            <a:extLst>
              <a:ext uri="{FF2B5EF4-FFF2-40B4-BE49-F238E27FC236}">
                <a16:creationId xmlns:a16="http://schemas.microsoft.com/office/drawing/2014/main" id="{1925DFA9-49FB-7C42-8263-05040F63EC9C}"/>
              </a:ext>
            </a:extLst>
          </p:cNvPr>
          <p:cNvSpPr>
            <a:spLocks noGrp="1"/>
          </p:cNvSpPr>
          <p:nvPr>
            <p:ph idx="1"/>
          </p:nvPr>
        </p:nvSpPr>
        <p:spPr/>
        <p:txBody>
          <a:bodyPr/>
          <a:lstStyle/>
          <a:p>
            <a:r>
              <a:rPr lang="en-GB" dirty="0"/>
              <a:t>The house was cleared and deep cleansed and Jane and John continued to engage well with services. Some of their pets have also been fostered.  They are now starting to show pride in their property and have been working hard to maintain it. The community have come together to help with donations of furniture and bedding etc.  John has said it was like a ‘cloud has been lifted’ and he is in high spirits and positive about the future.  Jane found the change harder and more support with this will continue to be provided.  The Safeguarding team and LAC will remain involved until a suitable time in the future. The LAC will be supporting them to also make more connections with their community. </a:t>
            </a:r>
          </a:p>
          <a:p>
            <a:endParaRPr lang="en-GB" dirty="0"/>
          </a:p>
        </p:txBody>
      </p:sp>
    </p:spTree>
    <p:extLst>
      <p:ext uri="{BB962C8B-B14F-4D97-AF65-F5344CB8AC3E}">
        <p14:creationId xmlns:p14="http://schemas.microsoft.com/office/powerpoint/2010/main" val="31980664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4F5AF-EB49-F7DE-BCAA-7E5C8A567CDA}"/>
              </a:ext>
            </a:extLst>
          </p:cNvPr>
          <p:cNvSpPr>
            <a:spLocks noGrp="1"/>
          </p:cNvSpPr>
          <p:nvPr>
            <p:ph type="title"/>
          </p:nvPr>
        </p:nvSpPr>
        <p:spPr/>
        <p:txBody>
          <a:bodyPr/>
          <a:lstStyle/>
          <a:p>
            <a:r>
              <a:rPr lang="en-GB" b="1" dirty="0"/>
              <a:t>Zoe</a:t>
            </a:r>
          </a:p>
        </p:txBody>
      </p:sp>
      <p:sp>
        <p:nvSpPr>
          <p:cNvPr id="3" name="Content Placeholder 2">
            <a:extLst>
              <a:ext uri="{FF2B5EF4-FFF2-40B4-BE49-F238E27FC236}">
                <a16:creationId xmlns:a16="http://schemas.microsoft.com/office/drawing/2014/main" id="{4E602D9B-5DDE-249A-89AF-5228D0445D17}"/>
              </a:ext>
            </a:extLst>
          </p:cNvPr>
          <p:cNvSpPr>
            <a:spLocks noGrp="1"/>
          </p:cNvSpPr>
          <p:nvPr>
            <p:ph idx="1"/>
          </p:nvPr>
        </p:nvSpPr>
        <p:spPr/>
        <p:txBody>
          <a:bodyPr>
            <a:normAutofit/>
          </a:bodyPr>
          <a:lstStyle/>
          <a:p>
            <a:r>
              <a:rPr lang="en-GB" sz="1800" dirty="0">
                <a:effectLst/>
                <a:latin typeface="Arial" panose="020B0604020202020204" pitchFamily="34" charset="0"/>
                <a:ea typeface="Calibri" panose="020F0502020204030204" pitchFamily="34" charset="0"/>
                <a:cs typeface="Times New Roman" panose="02020603050405020304" pitchFamily="18" charset="0"/>
              </a:rPr>
              <a:t>Zoe is 43 years old and has never before come to the attention of adult social services. Zoe was referred by a specialist practice nurse at the GP surgery who was concerned that Zoe faced serious harm or even death due to the severity of her leg ulcers and a carbuncle on her hip. Zoe attended the surgery weekly for treatment but refused hospital admission.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cs typeface="Times New Roman" panose="02020603050405020304" pitchFamily="18" charset="0"/>
              </a:rPr>
              <a:t>Zoe’s mobility has declined as a result and the nurse thinks that Zoe needs care and support. The GP surgery is the only currently involved party and has concluded that Zoe has the mental capacity to understand the risks to her health by not accepting a hospital admission. It is reported that: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20000"/>
              </a:lnSpc>
              <a:buFont typeface="Symbol" pitchFamily="2" charset="2"/>
              <a:buChar char=""/>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Zoe is a daily injecting user of heroin and cocaine and her life seemed to revolve around this and her concerns about a debt she needed to pay.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120000"/>
              </a:lnSpc>
              <a:buFont typeface="Symbol" pitchFamily="2" charset="2"/>
              <a:buChar char=""/>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Housing confirmed that they had not received complaints from her neighbours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120000"/>
              </a:lnSpc>
              <a:buFont typeface="Symbol" pitchFamily="2" charset="2"/>
              <a:buChar char=""/>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Zoe’s property is not secure with a broken door. The windows are broken regularly. The lights did not work and the smoke alarm bleeps continuously.</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120000"/>
              </a:lnSpc>
              <a:spcAft>
                <a:spcPts val="1000"/>
              </a:spcAft>
              <a:buFont typeface="Symbol" pitchFamily="2" charset="2"/>
              <a:buChar char=""/>
            </a:pPr>
            <a:r>
              <a:rPr lang="en-GB" sz="1400" dirty="0">
                <a:effectLst/>
                <a:latin typeface="Arial" panose="020B0604020202020204" pitchFamily="34" charset="0"/>
                <a:ea typeface="Times New Roman" panose="02020603050405020304" pitchFamily="18" charset="0"/>
                <a:cs typeface="Times New Roman" panose="02020603050405020304" pitchFamily="18" charset="0"/>
              </a:rPr>
              <a:t>The police report that people may be seen leaving the back of the property.</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3158855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7B21-23F6-1E79-1B34-CA66880F5311}"/>
              </a:ext>
            </a:extLst>
          </p:cNvPr>
          <p:cNvSpPr>
            <a:spLocks noGrp="1"/>
          </p:cNvSpPr>
          <p:nvPr>
            <p:ph type="title"/>
          </p:nvPr>
        </p:nvSpPr>
        <p:spPr/>
        <p:txBody>
          <a:bodyPr>
            <a:normAutofit/>
          </a:bodyPr>
          <a:lstStyle/>
          <a:p>
            <a:r>
              <a:rPr lang="en-GB" sz="5400" b="1" dirty="0"/>
              <a:t>What are you going to do?</a:t>
            </a:r>
          </a:p>
        </p:txBody>
      </p:sp>
      <p:sp>
        <p:nvSpPr>
          <p:cNvPr id="3" name="Content Placeholder 2">
            <a:extLst>
              <a:ext uri="{FF2B5EF4-FFF2-40B4-BE49-F238E27FC236}">
                <a16:creationId xmlns:a16="http://schemas.microsoft.com/office/drawing/2014/main" id="{1946F53A-3D30-D5F1-D369-BC0949C56DE8}"/>
              </a:ext>
            </a:extLst>
          </p:cNvPr>
          <p:cNvSpPr>
            <a:spLocks noGrp="1"/>
          </p:cNvSpPr>
          <p:nvPr>
            <p:ph idx="1"/>
          </p:nvPr>
        </p:nvSpPr>
        <p:spPr/>
        <p:txBody>
          <a:bodyPr/>
          <a:lstStyle/>
          <a:p>
            <a:r>
              <a:rPr lang="en-GB" sz="4000" dirty="0"/>
              <a:t>Work in groups and discuss:</a:t>
            </a:r>
          </a:p>
          <a:p>
            <a:pPr lvl="1"/>
            <a:r>
              <a:rPr lang="en-GB" sz="3600" dirty="0"/>
              <a:t>What are the concerns and risks?</a:t>
            </a:r>
          </a:p>
          <a:p>
            <a:pPr lvl="1"/>
            <a:r>
              <a:rPr lang="en-GB" sz="3600" dirty="0"/>
              <a:t>Who needs to be involved?</a:t>
            </a:r>
          </a:p>
          <a:p>
            <a:pPr lvl="1"/>
            <a:r>
              <a:rPr lang="en-GB" sz="3600" dirty="0"/>
              <a:t>What actions are required?</a:t>
            </a:r>
          </a:p>
          <a:p>
            <a:pPr lvl="1"/>
            <a:endParaRPr lang="en-GB" dirty="0"/>
          </a:p>
        </p:txBody>
      </p:sp>
    </p:spTree>
    <p:extLst>
      <p:ext uri="{BB962C8B-B14F-4D97-AF65-F5344CB8AC3E}">
        <p14:creationId xmlns:p14="http://schemas.microsoft.com/office/powerpoint/2010/main" val="17128704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B05E-4A6F-6E46-BFF4-1001F2F1116E}"/>
              </a:ext>
            </a:extLst>
          </p:cNvPr>
          <p:cNvSpPr>
            <a:spLocks noGrp="1"/>
          </p:cNvSpPr>
          <p:nvPr>
            <p:ph type="title"/>
          </p:nvPr>
        </p:nvSpPr>
        <p:spPr/>
        <p:txBody>
          <a:bodyPr/>
          <a:lstStyle/>
          <a:p>
            <a:r>
              <a:rPr lang="en-GB" b="1" dirty="0"/>
              <a:t>Multi-agency meeting</a:t>
            </a:r>
          </a:p>
        </p:txBody>
      </p:sp>
      <p:sp>
        <p:nvSpPr>
          <p:cNvPr id="3" name="Content Placeholder 2">
            <a:extLst>
              <a:ext uri="{FF2B5EF4-FFF2-40B4-BE49-F238E27FC236}">
                <a16:creationId xmlns:a16="http://schemas.microsoft.com/office/drawing/2014/main" id="{C11EBDE9-18B4-B844-AEDC-232E1A61E2DD}"/>
              </a:ext>
            </a:extLst>
          </p:cNvPr>
          <p:cNvSpPr>
            <a:spLocks noGrp="1"/>
          </p:cNvSpPr>
          <p:nvPr>
            <p:ph idx="1"/>
          </p:nvPr>
        </p:nvSpPr>
        <p:spPr/>
        <p:txBody>
          <a:bodyPr>
            <a:normAutofit fontScale="92500"/>
          </a:bodyPr>
          <a:lstStyle/>
          <a:p>
            <a:r>
              <a:rPr lang="en-GB" dirty="0"/>
              <a:t>A Multi-Agency Risk Management meeting held which was attended by:</a:t>
            </a:r>
          </a:p>
          <a:p>
            <a:pPr lvl="0"/>
            <a:r>
              <a:rPr lang="en-GB" dirty="0"/>
              <a:t>Zoe’s GP</a:t>
            </a:r>
          </a:p>
          <a:p>
            <a:pPr lvl="0"/>
            <a:r>
              <a:rPr lang="en-GB" dirty="0"/>
              <a:t>Practice nurse</a:t>
            </a:r>
          </a:p>
          <a:p>
            <a:pPr lvl="0"/>
            <a:r>
              <a:rPr lang="en-GB" dirty="0"/>
              <a:t>Zoe’s mother</a:t>
            </a:r>
          </a:p>
          <a:p>
            <a:pPr lvl="0"/>
            <a:r>
              <a:rPr lang="en-GB" dirty="0"/>
              <a:t>Drug and Alcohol Services</a:t>
            </a:r>
          </a:p>
          <a:p>
            <a:pPr lvl="0"/>
            <a:r>
              <a:rPr lang="en-GB" dirty="0"/>
              <a:t>Police</a:t>
            </a:r>
          </a:p>
          <a:p>
            <a:pPr lvl="0"/>
            <a:r>
              <a:rPr lang="en-GB" dirty="0"/>
              <a:t>Social Services</a:t>
            </a:r>
          </a:p>
          <a:p>
            <a:pPr lvl="0"/>
            <a:r>
              <a:rPr lang="en-GB" dirty="0"/>
              <a:t>Housing</a:t>
            </a:r>
          </a:p>
          <a:p>
            <a:pPr lvl="0"/>
            <a:r>
              <a:rPr lang="en-GB" dirty="0"/>
              <a:t>Zoe was invited but did not attend.	</a:t>
            </a:r>
          </a:p>
          <a:p>
            <a:endParaRPr lang="en-GB" dirty="0"/>
          </a:p>
        </p:txBody>
      </p:sp>
      <p:sp>
        <p:nvSpPr>
          <p:cNvPr id="4" name="Footer Placeholder 3">
            <a:extLst>
              <a:ext uri="{FF2B5EF4-FFF2-40B4-BE49-F238E27FC236}">
                <a16:creationId xmlns:a16="http://schemas.microsoft.com/office/drawing/2014/main" id="{82AEFB8F-2D74-2E46-B5BD-E5CE81F6FD5B}"/>
              </a:ext>
            </a:extLst>
          </p:cNvPr>
          <p:cNvSpPr>
            <a:spLocks noGrp="1"/>
          </p:cNvSpPr>
          <p:nvPr>
            <p:ph type="ftr" sz="quarter" idx="11"/>
          </p:nvPr>
        </p:nvSpPr>
        <p:spPr/>
        <p:txBody>
          <a:bodyPr/>
          <a:lstStyle/>
          <a:p>
            <a:r>
              <a:rPr lang="en-GB"/>
              <a:t>Apollo Eagle Consulting Ltd</a:t>
            </a:r>
          </a:p>
        </p:txBody>
      </p:sp>
    </p:spTree>
    <p:extLst>
      <p:ext uri="{BB962C8B-B14F-4D97-AF65-F5344CB8AC3E}">
        <p14:creationId xmlns:p14="http://schemas.microsoft.com/office/powerpoint/2010/main" val="1940937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5115C-73DF-A54F-BE4D-083380834600}"/>
              </a:ext>
            </a:extLst>
          </p:cNvPr>
          <p:cNvSpPr>
            <a:spLocks noGrp="1"/>
          </p:cNvSpPr>
          <p:nvPr>
            <p:ph type="title"/>
          </p:nvPr>
        </p:nvSpPr>
        <p:spPr/>
        <p:txBody>
          <a:bodyPr>
            <a:normAutofit fontScale="90000"/>
          </a:bodyPr>
          <a:lstStyle/>
          <a:p>
            <a:br>
              <a:rPr lang="en-GB" sz="4000" dirty="0"/>
            </a:br>
            <a:r>
              <a:rPr lang="en-GB" sz="4000" b="1" dirty="0"/>
              <a:t>Information sharing and joint working</a:t>
            </a:r>
            <a:br>
              <a:rPr lang="en-GB" dirty="0"/>
            </a:br>
            <a:endParaRPr lang="en-GB" dirty="0"/>
          </a:p>
        </p:txBody>
      </p:sp>
      <p:sp>
        <p:nvSpPr>
          <p:cNvPr id="3" name="Content Placeholder 2">
            <a:extLst>
              <a:ext uri="{FF2B5EF4-FFF2-40B4-BE49-F238E27FC236}">
                <a16:creationId xmlns:a16="http://schemas.microsoft.com/office/drawing/2014/main" id="{C5EE33B8-7CBA-4D41-96B0-55B638746915}"/>
              </a:ext>
            </a:extLst>
          </p:cNvPr>
          <p:cNvSpPr>
            <a:spLocks noGrp="1"/>
          </p:cNvSpPr>
          <p:nvPr>
            <p:ph idx="1"/>
          </p:nvPr>
        </p:nvSpPr>
        <p:spPr/>
        <p:txBody>
          <a:bodyPr>
            <a:normAutofit fontScale="77500" lnSpcReduction="20000"/>
          </a:bodyPr>
          <a:lstStyle/>
          <a:p>
            <a:pPr lvl="0"/>
            <a:r>
              <a:rPr lang="en-GB" dirty="0"/>
              <a:t>Zoe was a daily injecting user of heroin and cocaine. Her life revolved around this and her concerns about a debt that she needed to repay. </a:t>
            </a:r>
          </a:p>
          <a:p>
            <a:pPr lvl="0"/>
            <a:endParaRPr lang="en-GB" dirty="0"/>
          </a:p>
          <a:p>
            <a:pPr lvl="0"/>
            <a:r>
              <a:rPr lang="en-GB" dirty="0"/>
              <a:t>Housing confirmed that they had not received complaints from her neighbours but that she lived in an area of ”high tolerance”. </a:t>
            </a:r>
          </a:p>
          <a:p>
            <a:pPr lvl="0"/>
            <a:endParaRPr lang="en-GB" dirty="0"/>
          </a:p>
          <a:p>
            <a:pPr lvl="0"/>
            <a:r>
              <a:rPr lang="en-GB" dirty="0"/>
              <a:t>Zoe’s mother raised concerns regarding the security of the property with the door being broken and windows regularly broken. The lights did not work and the smoke alarm bleeped continuously.</a:t>
            </a:r>
          </a:p>
          <a:p>
            <a:pPr lvl="0"/>
            <a:endParaRPr lang="en-GB" dirty="0"/>
          </a:p>
          <a:p>
            <a:pPr lvl="0"/>
            <a:r>
              <a:rPr lang="en-GB" dirty="0"/>
              <a:t>The police confirmed that they had carried out welfare visits and that on arrival they had seen people leaving via the back of the property. It was not clear whether or not Zoe was involved in prostitution to earn money or whether these people were fellow drug users.</a:t>
            </a:r>
          </a:p>
          <a:p>
            <a:pPr lvl="0"/>
            <a:endParaRPr lang="en-GB" dirty="0"/>
          </a:p>
          <a:p>
            <a:pPr lvl="0"/>
            <a:endParaRPr lang="en-GB" dirty="0"/>
          </a:p>
          <a:p>
            <a:endParaRPr lang="en-GB" dirty="0"/>
          </a:p>
        </p:txBody>
      </p:sp>
      <p:sp>
        <p:nvSpPr>
          <p:cNvPr id="4" name="Footer Placeholder 3">
            <a:extLst>
              <a:ext uri="{FF2B5EF4-FFF2-40B4-BE49-F238E27FC236}">
                <a16:creationId xmlns:a16="http://schemas.microsoft.com/office/drawing/2014/main" id="{22737780-83F3-1341-A620-ADAEF0F4D3B5}"/>
              </a:ext>
            </a:extLst>
          </p:cNvPr>
          <p:cNvSpPr>
            <a:spLocks noGrp="1"/>
          </p:cNvSpPr>
          <p:nvPr>
            <p:ph type="ftr" sz="quarter" idx="11"/>
          </p:nvPr>
        </p:nvSpPr>
        <p:spPr/>
        <p:txBody>
          <a:bodyPr/>
          <a:lstStyle/>
          <a:p>
            <a:r>
              <a:rPr lang="en-GB"/>
              <a:t>Apollo Eagle Consulting Ltd</a:t>
            </a:r>
          </a:p>
        </p:txBody>
      </p:sp>
    </p:spTree>
    <p:extLst>
      <p:ext uri="{BB962C8B-B14F-4D97-AF65-F5344CB8AC3E}">
        <p14:creationId xmlns:p14="http://schemas.microsoft.com/office/powerpoint/2010/main" val="34555698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FB0C5-3521-7D4B-81A1-BAF833C0A418}"/>
              </a:ext>
            </a:extLst>
          </p:cNvPr>
          <p:cNvSpPr>
            <a:spLocks noGrp="1"/>
          </p:cNvSpPr>
          <p:nvPr>
            <p:ph type="title"/>
          </p:nvPr>
        </p:nvSpPr>
        <p:spPr/>
        <p:txBody>
          <a:bodyPr>
            <a:normAutofit fontScale="90000"/>
          </a:bodyPr>
          <a:lstStyle/>
          <a:p>
            <a:br>
              <a:rPr lang="en-GB" b="1" dirty="0"/>
            </a:br>
            <a:r>
              <a:rPr lang="en-GB" b="1" dirty="0"/>
              <a:t>Actions</a:t>
            </a:r>
            <a:br>
              <a:rPr lang="en-GB" dirty="0"/>
            </a:br>
            <a:endParaRPr lang="en-GB" dirty="0"/>
          </a:p>
        </p:txBody>
      </p:sp>
      <p:sp>
        <p:nvSpPr>
          <p:cNvPr id="3" name="Content Placeholder 2">
            <a:extLst>
              <a:ext uri="{FF2B5EF4-FFF2-40B4-BE49-F238E27FC236}">
                <a16:creationId xmlns:a16="http://schemas.microsoft.com/office/drawing/2014/main" id="{E9C42121-525A-A34C-825E-164E314B06C1}"/>
              </a:ext>
            </a:extLst>
          </p:cNvPr>
          <p:cNvSpPr>
            <a:spLocks noGrp="1"/>
          </p:cNvSpPr>
          <p:nvPr>
            <p:ph idx="1"/>
          </p:nvPr>
        </p:nvSpPr>
        <p:spPr/>
        <p:txBody>
          <a:bodyPr/>
          <a:lstStyle/>
          <a:p>
            <a:pPr lvl="0"/>
            <a:r>
              <a:rPr lang="en-GB" sz="2400" dirty="0"/>
              <a:t>A plan was developed to try and admit Zoe to hospital through encouragement from the practice nurse, mother and GP. The GP liaised with the hospital to ensure a smooth admission.</a:t>
            </a:r>
          </a:p>
          <a:p>
            <a:pPr lvl="0"/>
            <a:r>
              <a:rPr lang="en-GB" sz="2400" dirty="0"/>
              <a:t>If Zoe was admitted, then her mother agreed to clear Zoe’s property and housing agreed to prioritise securing the property which may enable Zoe to feel able to go to hospital.</a:t>
            </a:r>
          </a:p>
          <a:p>
            <a:pPr lvl="0"/>
            <a:r>
              <a:rPr lang="en-GB" sz="2400" dirty="0"/>
              <a:t>It was agreed that progress would be reviewed within three weeks.</a:t>
            </a:r>
          </a:p>
          <a:p>
            <a:endParaRPr lang="en-GB" dirty="0"/>
          </a:p>
        </p:txBody>
      </p:sp>
      <p:sp>
        <p:nvSpPr>
          <p:cNvPr id="4" name="Footer Placeholder 3">
            <a:extLst>
              <a:ext uri="{FF2B5EF4-FFF2-40B4-BE49-F238E27FC236}">
                <a16:creationId xmlns:a16="http://schemas.microsoft.com/office/drawing/2014/main" id="{2EC720C3-BF3F-3D45-A03D-6485B4EF5A41}"/>
              </a:ext>
            </a:extLst>
          </p:cNvPr>
          <p:cNvSpPr>
            <a:spLocks noGrp="1"/>
          </p:cNvSpPr>
          <p:nvPr>
            <p:ph type="ftr" sz="quarter" idx="11"/>
          </p:nvPr>
        </p:nvSpPr>
        <p:spPr/>
        <p:txBody>
          <a:bodyPr/>
          <a:lstStyle/>
          <a:p>
            <a:r>
              <a:rPr lang="en-GB"/>
              <a:t>Apollo Eagle Consulting Ltd</a:t>
            </a:r>
          </a:p>
        </p:txBody>
      </p:sp>
    </p:spTree>
    <p:extLst>
      <p:ext uri="{BB962C8B-B14F-4D97-AF65-F5344CB8AC3E}">
        <p14:creationId xmlns:p14="http://schemas.microsoft.com/office/powerpoint/2010/main" val="35590447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5714E-D59A-BC49-BBF6-39B421F776AA}"/>
              </a:ext>
            </a:extLst>
          </p:cNvPr>
          <p:cNvSpPr>
            <a:spLocks noGrp="1"/>
          </p:cNvSpPr>
          <p:nvPr>
            <p:ph type="title"/>
          </p:nvPr>
        </p:nvSpPr>
        <p:spPr/>
        <p:txBody>
          <a:bodyPr/>
          <a:lstStyle/>
          <a:p>
            <a:r>
              <a:rPr lang="en-GB" b="1" dirty="0"/>
              <a:t>Outcomes</a:t>
            </a:r>
          </a:p>
        </p:txBody>
      </p:sp>
      <p:sp>
        <p:nvSpPr>
          <p:cNvPr id="3" name="Content Placeholder 2">
            <a:extLst>
              <a:ext uri="{FF2B5EF4-FFF2-40B4-BE49-F238E27FC236}">
                <a16:creationId xmlns:a16="http://schemas.microsoft.com/office/drawing/2014/main" id="{FD8BAE48-2A27-E244-B5F7-90E1D373BF1D}"/>
              </a:ext>
            </a:extLst>
          </p:cNvPr>
          <p:cNvSpPr>
            <a:spLocks noGrp="1"/>
          </p:cNvSpPr>
          <p:nvPr>
            <p:ph idx="1"/>
          </p:nvPr>
        </p:nvSpPr>
        <p:spPr/>
        <p:txBody>
          <a:bodyPr/>
          <a:lstStyle/>
          <a:p>
            <a:r>
              <a:rPr lang="en-GB" sz="2000" dirty="0"/>
              <a:t>Zoe’s attendance at the GP surgery increased to twice per week for leg dressing and Zoe became more compliant with the compression wraps which are required for treating her ulcers. Zoe accepted sporadic welfare checks by the police, although recognising that these could place her at risk within her community.</a:t>
            </a:r>
          </a:p>
          <a:p>
            <a:r>
              <a:rPr lang="en-GB" sz="2000" dirty="0"/>
              <a:t>The support for Zoe continues and Multi-Agency Risk Management meetings still take place. Zoe will be assessed under the Care Act and she may receive additional support. Zoe also highlighted her wish to have a mobility scooter, which will increase her freedom and independence as she relies on others to help her leave her home. </a:t>
            </a:r>
          </a:p>
          <a:p>
            <a:r>
              <a:rPr lang="en-GB" sz="2000" dirty="0"/>
              <a:t>The risk of harm remains high due to drug use and the people she associates with, but Zoe is now engaging with multiple agencies.</a:t>
            </a:r>
          </a:p>
          <a:p>
            <a:endParaRPr lang="en-GB" dirty="0"/>
          </a:p>
        </p:txBody>
      </p:sp>
      <p:sp>
        <p:nvSpPr>
          <p:cNvPr id="4" name="Footer Placeholder 3">
            <a:extLst>
              <a:ext uri="{FF2B5EF4-FFF2-40B4-BE49-F238E27FC236}">
                <a16:creationId xmlns:a16="http://schemas.microsoft.com/office/drawing/2014/main" id="{5550D9A6-3D1A-FB4B-BEC2-23E3BA09F5CD}"/>
              </a:ext>
            </a:extLst>
          </p:cNvPr>
          <p:cNvSpPr>
            <a:spLocks noGrp="1"/>
          </p:cNvSpPr>
          <p:nvPr>
            <p:ph type="ftr" sz="quarter" idx="11"/>
          </p:nvPr>
        </p:nvSpPr>
        <p:spPr/>
        <p:txBody>
          <a:bodyPr/>
          <a:lstStyle/>
          <a:p>
            <a:r>
              <a:rPr lang="en-GB"/>
              <a:t>Apollo Eagle Consulting Ltd</a:t>
            </a:r>
          </a:p>
        </p:txBody>
      </p:sp>
    </p:spTree>
    <p:extLst>
      <p:ext uri="{BB962C8B-B14F-4D97-AF65-F5344CB8AC3E}">
        <p14:creationId xmlns:p14="http://schemas.microsoft.com/office/powerpoint/2010/main" val="660534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548DB-2254-7245-AC41-54AA69F7C664}"/>
              </a:ext>
            </a:extLst>
          </p:cNvPr>
          <p:cNvSpPr>
            <a:spLocks noGrp="1"/>
          </p:cNvSpPr>
          <p:nvPr>
            <p:ph type="title"/>
          </p:nvPr>
        </p:nvSpPr>
        <p:spPr/>
        <p:txBody>
          <a:bodyPr/>
          <a:lstStyle/>
          <a:p>
            <a:r>
              <a:rPr lang="en-GB" dirty="0"/>
              <a:t>What is self-neglect and what is hoarding?</a:t>
            </a:r>
          </a:p>
        </p:txBody>
      </p:sp>
      <p:sp>
        <p:nvSpPr>
          <p:cNvPr id="4" name="Content Placeholder 3">
            <a:extLst>
              <a:ext uri="{FF2B5EF4-FFF2-40B4-BE49-F238E27FC236}">
                <a16:creationId xmlns:a16="http://schemas.microsoft.com/office/drawing/2014/main" id="{DCDFDBF8-40BD-B540-9220-B61021D7F3D7}"/>
              </a:ext>
            </a:extLst>
          </p:cNvPr>
          <p:cNvSpPr>
            <a:spLocks noGrp="1"/>
          </p:cNvSpPr>
          <p:nvPr>
            <p:ph sz="half" idx="1"/>
          </p:nvPr>
        </p:nvSpPr>
        <p:spPr/>
        <p:txBody>
          <a:bodyPr>
            <a:normAutofit fontScale="92500"/>
          </a:bodyPr>
          <a:lstStyle/>
          <a:p>
            <a:r>
              <a:rPr lang="en-GB" dirty="0"/>
              <a:t>Self-neglect</a:t>
            </a:r>
          </a:p>
          <a:p>
            <a:pPr lvl="1"/>
            <a:r>
              <a:rPr lang="en-GB" dirty="0"/>
              <a:t>Lack of self-care to an extent that it threatens personal health and safety</a:t>
            </a:r>
          </a:p>
          <a:p>
            <a:pPr lvl="1"/>
            <a:r>
              <a:rPr lang="en-GB" dirty="0"/>
              <a:t>Neglecting to care for one’s personal hygiene, health or surroundings</a:t>
            </a:r>
          </a:p>
          <a:p>
            <a:pPr lvl="1"/>
            <a:r>
              <a:rPr lang="en-GB" dirty="0"/>
              <a:t>Inability to avoid harm as a result of self-neglect</a:t>
            </a:r>
          </a:p>
          <a:p>
            <a:pPr lvl="1"/>
            <a:r>
              <a:rPr lang="en-GB" dirty="0"/>
              <a:t>Failure to seek help or access services to meet health and social care needs</a:t>
            </a:r>
          </a:p>
          <a:p>
            <a:pPr lvl="1"/>
            <a:r>
              <a:rPr lang="en-GB" dirty="0"/>
              <a:t>Inability or unwillingness to manage one’s personal affairs</a:t>
            </a:r>
          </a:p>
          <a:p>
            <a:endParaRPr lang="en-GB" dirty="0"/>
          </a:p>
        </p:txBody>
      </p:sp>
      <p:sp>
        <p:nvSpPr>
          <p:cNvPr id="5" name="Content Placeholder 4">
            <a:extLst>
              <a:ext uri="{FF2B5EF4-FFF2-40B4-BE49-F238E27FC236}">
                <a16:creationId xmlns:a16="http://schemas.microsoft.com/office/drawing/2014/main" id="{76234443-3ED4-B045-B21D-A9B76EBC87C2}"/>
              </a:ext>
            </a:extLst>
          </p:cNvPr>
          <p:cNvSpPr>
            <a:spLocks noGrp="1"/>
          </p:cNvSpPr>
          <p:nvPr>
            <p:ph sz="half" idx="2"/>
          </p:nvPr>
        </p:nvSpPr>
        <p:spPr/>
        <p:txBody>
          <a:bodyPr>
            <a:normAutofit fontScale="92500"/>
          </a:bodyPr>
          <a:lstStyle/>
          <a:p>
            <a:r>
              <a:rPr lang="en-GB" dirty="0"/>
              <a:t>Hoarding</a:t>
            </a:r>
          </a:p>
          <a:p>
            <a:pPr lvl="1"/>
            <a:r>
              <a:rPr lang="en-GB" dirty="0"/>
              <a:t>A hoarding disorder is where someone acquires an excessive number of items and stores them in a chaotic manner, usually resulting in unmanageable amounts of clutter. The items can be of little or no monetary value.</a:t>
            </a:r>
          </a:p>
        </p:txBody>
      </p:sp>
    </p:spTree>
    <p:extLst>
      <p:ext uri="{BB962C8B-B14F-4D97-AF65-F5344CB8AC3E}">
        <p14:creationId xmlns:p14="http://schemas.microsoft.com/office/powerpoint/2010/main" val="1832339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76285-A03D-C8C4-4F29-96AF789169DB}"/>
              </a:ext>
            </a:extLst>
          </p:cNvPr>
          <p:cNvSpPr>
            <a:spLocks noGrp="1"/>
          </p:cNvSpPr>
          <p:nvPr>
            <p:ph type="title"/>
          </p:nvPr>
        </p:nvSpPr>
        <p:spPr/>
        <p:txBody>
          <a:bodyPr/>
          <a:lstStyle/>
          <a:p>
            <a:r>
              <a:rPr lang="en-GB" dirty="0"/>
              <a:t>What might cause people to self neglect and/ or hoard?</a:t>
            </a:r>
          </a:p>
        </p:txBody>
      </p:sp>
      <p:sp>
        <p:nvSpPr>
          <p:cNvPr id="3" name="Content Placeholder 2">
            <a:extLst>
              <a:ext uri="{FF2B5EF4-FFF2-40B4-BE49-F238E27FC236}">
                <a16:creationId xmlns:a16="http://schemas.microsoft.com/office/drawing/2014/main" id="{0260FC7A-5DF8-417C-FA53-76E8941567D0}"/>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554626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E34951-716B-4A46-943C-6429946D5128}"/>
              </a:ext>
            </a:extLst>
          </p:cNvPr>
          <p:cNvSpPr>
            <a:spLocks noGrp="1"/>
          </p:cNvSpPr>
          <p:nvPr>
            <p:ph type="title"/>
          </p:nvPr>
        </p:nvSpPr>
        <p:spPr/>
        <p:txBody>
          <a:bodyPr/>
          <a:lstStyle/>
          <a:p>
            <a:r>
              <a:rPr lang="en-GB" dirty="0"/>
              <a:t>What might cause people to self neglect and/ or hoard?</a:t>
            </a:r>
          </a:p>
        </p:txBody>
      </p:sp>
      <p:sp>
        <p:nvSpPr>
          <p:cNvPr id="6" name="Content Placeholder 5">
            <a:extLst>
              <a:ext uri="{FF2B5EF4-FFF2-40B4-BE49-F238E27FC236}">
                <a16:creationId xmlns:a16="http://schemas.microsoft.com/office/drawing/2014/main" id="{4BE885B0-954C-2E4C-8317-EE9B5F8B8A82}"/>
              </a:ext>
            </a:extLst>
          </p:cNvPr>
          <p:cNvSpPr>
            <a:spLocks noGrp="1"/>
          </p:cNvSpPr>
          <p:nvPr>
            <p:ph idx="1"/>
          </p:nvPr>
        </p:nvSpPr>
        <p:spPr/>
        <p:txBody>
          <a:bodyPr>
            <a:normAutofit fontScale="92500" lnSpcReduction="10000"/>
          </a:bodyPr>
          <a:lstStyle/>
          <a:p>
            <a:pPr fontAlgn="base"/>
            <a:r>
              <a:rPr lang="en-GB" dirty="0"/>
              <a:t>Physical illness</a:t>
            </a:r>
          </a:p>
          <a:p>
            <a:pPr fontAlgn="base"/>
            <a:r>
              <a:rPr lang="en-GB" dirty="0"/>
              <a:t>Mentally health problems (depression, psychotic disorders)</a:t>
            </a:r>
          </a:p>
          <a:p>
            <a:pPr fontAlgn="base"/>
            <a:r>
              <a:rPr lang="en-GB" dirty="0"/>
              <a:t>Substance use, including misuse of prescribed medications.</a:t>
            </a:r>
          </a:p>
          <a:p>
            <a:pPr fontAlgn="base"/>
            <a:r>
              <a:rPr lang="en-GB" dirty="0"/>
              <a:t>Physical disorders (dementia, brain damage)</a:t>
            </a:r>
          </a:p>
          <a:p>
            <a:pPr fontAlgn="base"/>
            <a:r>
              <a:rPr lang="en-GB" dirty="0"/>
              <a:t>May not be receiving appropriate support. </a:t>
            </a:r>
          </a:p>
          <a:p>
            <a:pPr fontAlgn="base"/>
            <a:r>
              <a:rPr lang="en-GB" dirty="0"/>
              <a:t>Trauma and loss, parental attachment and control problems and information processing deficits. Often people who hoard suffer from anxiety.</a:t>
            </a:r>
          </a:p>
          <a:p>
            <a:pPr fontAlgn="base"/>
            <a:r>
              <a:rPr lang="en-GB" dirty="0"/>
              <a:t>Emotional attachment that leads to distress over parting with possessions, regardless of value or usefulness. This allows possessions to interfere with day to day life and relationships, and increases social isolation.</a:t>
            </a:r>
          </a:p>
          <a:p>
            <a:pPr fontAlgn="base"/>
            <a:endParaRPr lang="en-GB" dirty="0"/>
          </a:p>
          <a:p>
            <a:pPr marL="0" indent="0">
              <a:buNone/>
            </a:pPr>
            <a:endParaRPr lang="en-GB" dirty="0"/>
          </a:p>
        </p:txBody>
      </p:sp>
    </p:spTree>
    <p:extLst>
      <p:ext uri="{BB962C8B-B14F-4D97-AF65-F5344CB8AC3E}">
        <p14:creationId xmlns:p14="http://schemas.microsoft.com/office/powerpoint/2010/main" val="3339592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69078-FE1A-5D47-AE0A-64E79B16F373}"/>
              </a:ext>
            </a:extLst>
          </p:cNvPr>
          <p:cNvSpPr>
            <a:spLocks noGrp="1"/>
          </p:cNvSpPr>
          <p:nvPr>
            <p:ph type="title"/>
          </p:nvPr>
        </p:nvSpPr>
        <p:spPr/>
        <p:txBody>
          <a:bodyPr/>
          <a:lstStyle/>
          <a:p>
            <a:pPr algn="ctr"/>
            <a:r>
              <a:rPr lang="en-US" dirty="0"/>
              <a:t>Self Neglect and Trauma</a:t>
            </a:r>
          </a:p>
        </p:txBody>
      </p:sp>
      <p:sp>
        <p:nvSpPr>
          <p:cNvPr id="3" name="Content Placeholder 2">
            <a:extLst>
              <a:ext uri="{FF2B5EF4-FFF2-40B4-BE49-F238E27FC236}">
                <a16:creationId xmlns:a16="http://schemas.microsoft.com/office/drawing/2014/main" id="{97CD2397-F698-3D4F-81BB-A90F49667254}"/>
              </a:ext>
            </a:extLst>
          </p:cNvPr>
          <p:cNvSpPr>
            <a:spLocks noGrp="1"/>
          </p:cNvSpPr>
          <p:nvPr>
            <p:ph idx="1"/>
          </p:nvPr>
        </p:nvSpPr>
        <p:spPr/>
        <p:txBody>
          <a:bodyPr>
            <a:normAutofit lnSpcReduction="10000"/>
          </a:bodyPr>
          <a:lstStyle/>
          <a:p>
            <a:pPr eaLnBrk="0" fontAlgn="base" hangingPunct="0">
              <a:spcBef>
                <a:spcPct val="0"/>
              </a:spcBef>
              <a:spcAft>
                <a:spcPts val="600"/>
              </a:spcAft>
            </a:pPr>
            <a:r>
              <a:rPr lang="en-US" altLang="en-US" dirty="0"/>
              <a:t>The two most common experiences cited by individuals who self-neglect are </a:t>
            </a:r>
          </a:p>
          <a:p>
            <a:pPr lvl="1" eaLnBrk="0" fontAlgn="base" hangingPunct="0">
              <a:spcBef>
                <a:spcPct val="0"/>
              </a:spcBef>
              <a:spcAft>
                <a:spcPts val="600"/>
              </a:spcAft>
            </a:pPr>
            <a:r>
              <a:rPr lang="en-US" altLang="en-US" dirty="0"/>
              <a:t>traumatic loss of a loved-one and </a:t>
            </a:r>
          </a:p>
          <a:p>
            <a:pPr lvl="1" eaLnBrk="0" fontAlgn="base" hangingPunct="0">
              <a:spcBef>
                <a:spcPct val="0"/>
              </a:spcBef>
              <a:spcAft>
                <a:spcPts val="600"/>
              </a:spcAft>
            </a:pPr>
            <a:r>
              <a:rPr lang="en-US" altLang="en-US" dirty="0"/>
              <a:t>being a victim of violence</a:t>
            </a:r>
          </a:p>
          <a:p>
            <a:pPr eaLnBrk="0" fontAlgn="base" hangingPunct="0">
              <a:spcBef>
                <a:spcPct val="0"/>
              </a:spcBef>
              <a:spcAft>
                <a:spcPts val="600"/>
              </a:spcAft>
            </a:pPr>
            <a:r>
              <a:rPr lang="en-US" altLang="en-US" dirty="0"/>
              <a:t>People who self-neglect may not agree that they are being self-neglectful</a:t>
            </a:r>
          </a:p>
          <a:p>
            <a:pPr marL="0" indent="0" eaLnBrk="0" fontAlgn="base" hangingPunct="0">
              <a:spcBef>
                <a:spcPct val="0"/>
              </a:spcBef>
              <a:spcAft>
                <a:spcPts val="600"/>
              </a:spcAft>
              <a:buNone/>
            </a:pPr>
            <a:endParaRPr lang="en-US" altLang="en-US" dirty="0">
              <a:latin typeface="Georgia" panose="02040502050405020303" pitchFamily="18" charset="0"/>
            </a:endParaRPr>
          </a:p>
          <a:p>
            <a:pPr marL="0" indent="0" eaLnBrk="0" fontAlgn="base" hangingPunct="0">
              <a:spcBef>
                <a:spcPct val="0"/>
              </a:spcBef>
              <a:spcAft>
                <a:spcPts val="600"/>
              </a:spcAft>
              <a:buNone/>
            </a:pPr>
            <a:endParaRPr lang="en-US" altLang="en-US" dirty="0">
              <a:latin typeface="Georgia" panose="02040502050405020303" pitchFamily="18" charset="0"/>
            </a:endParaRPr>
          </a:p>
          <a:p>
            <a:pPr marL="0" indent="0" eaLnBrk="0" fontAlgn="base" hangingPunct="0">
              <a:spcBef>
                <a:spcPct val="0"/>
              </a:spcBef>
              <a:spcAft>
                <a:spcPts val="600"/>
              </a:spcAft>
              <a:buNone/>
            </a:pPr>
            <a:endParaRPr lang="en-US" altLang="en-US" dirty="0">
              <a:latin typeface="Georgia" panose="02040502050405020303" pitchFamily="18" charset="0"/>
            </a:endParaRPr>
          </a:p>
          <a:p>
            <a:pPr marL="0" indent="0" eaLnBrk="0" fontAlgn="base" hangingPunct="0">
              <a:spcBef>
                <a:spcPct val="0"/>
              </a:spcBef>
              <a:spcAft>
                <a:spcPts val="600"/>
              </a:spcAft>
              <a:buNone/>
            </a:pPr>
            <a:r>
              <a:rPr lang="en-GB" sz="1500" dirty="0"/>
              <a:t>Day, M. R., Leahy-Warren, P., &amp; McCarthy, G. (2016). Self-neglect: Ethical considerations. </a:t>
            </a:r>
            <a:r>
              <a:rPr lang="en-GB" sz="1500" i="1" dirty="0"/>
              <a:t>Annual Review of Nursing Research</a:t>
            </a:r>
            <a:r>
              <a:rPr lang="en-GB" sz="1500" dirty="0"/>
              <a:t>, 34(1), 89-107</a:t>
            </a:r>
            <a:endParaRPr lang="en-US" altLang="en-US" sz="1500" dirty="0">
              <a:latin typeface="Georgia" panose="02040502050405020303" pitchFamily="18" charset="0"/>
            </a:endParaRPr>
          </a:p>
          <a:p>
            <a:pPr eaLnBrk="0" fontAlgn="base" hangingPunct="0">
              <a:spcBef>
                <a:spcPct val="0"/>
              </a:spcBef>
              <a:spcAft>
                <a:spcPts val="600"/>
              </a:spcAft>
            </a:pPr>
            <a:endParaRPr lang="en-US" altLang="en-US" dirty="0">
              <a:latin typeface="Georgia" panose="02040502050405020303" pitchFamily="18" charset="0"/>
            </a:endParaRPr>
          </a:p>
          <a:p>
            <a:pPr marL="0" lvl="0" indent="0" eaLnBrk="0" fontAlgn="base" hangingPunct="0">
              <a:spcBef>
                <a:spcPct val="0"/>
              </a:spcBef>
              <a:spcAft>
                <a:spcPts val="600"/>
              </a:spcAft>
              <a:buNone/>
            </a:pPr>
            <a:endParaRPr lang="en-US" altLang="en-US" dirty="0">
              <a:latin typeface="Georgia" panose="02040502050405020303" pitchFamily="18" charset="0"/>
            </a:endParaRPr>
          </a:p>
          <a:p>
            <a:endParaRPr lang="en-US" dirty="0"/>
          </a:p>
        </p:txBody>
      </p:sp>
    </p:spTree>
    <p:extLst>
      <p:ext uri="{BB962C8B-B14F-4D97-AF65-F5344CB8AC3E}">
        <p14:creationId xmlns:p14="http://schemas.microsoft.com/office/powerpoint/2010/main" val="352036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830FD49976104295250E57D51C2B9B" ma:contentTypeVersion="14" ma:contentTypeDescription="Create a new document." ma:contentTypeScope="" ma:versionID="5de5d643ef82f29aa391e0dea2a53b5c">
  <xsd:schema xmlns:xsd="http://www.w3.org/2001/XMLSchema" xmlns:xs="http://www.w3.org/2001/XMLSchema" xmlns:p="http://schemas.microsoft.com/office/2006/metadata/properties" xmlns:ns2="4d536ccb-b14a-4ea0-b1e3-f942d5f494ca" xmlns:ns3="68efffe3-e1e8-4c67-8e83-45847638a375" xmlns:ns4="4657331a-6d33-4495-b172-d765bf30c863" targetNamespace="http://schemas.microsoft.com/office/2006/metadata/properties" ma:root="true" ma:fieldsID="c1b8aea5cdd80a89853faab9e6a00653" ns2:_="" ns3:_="" ns4:_="">
    <xsd:import namespace="4d536ccb-b14a-4ea0-b1e3-f942d5f494ca"/>
    <xsd:import namespace="68efffe3-e1e8-4c67-8e83-45847638a375"/>
    <xsd:import namespace="4657331a-6d33-4495-b172-d765bf30c86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DateTaken" minOccurs="0"/>
                <xsd:element ref="ns3:MediaLengthInSeconds" minOccurs="0"/>
                <xsd:element ref="ns3:MediaServiceGenerationTime" minOccurs="0"/>
                <xsd:element ref="ns3:MediaServiceEventHashCode" minOccurs="0"/>
                <xsd:element ref="ns3:lcf76f155ced4ddcb4097134ff3c332f" minOccurs="0"/>
                <xsd:element ref="ns4:TaxCatchAll" minOccurs="0"/>
                <xsd:element ref="ns3:MediaServiceOC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536ccb-b14a-4ea0-b1e3-f942d5f494c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efffe3-e1e8-4c67-8e83-45847638a37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bf2b975-0034-4da6-bed2-ddb9f49c066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57331a-6d33-4495-b172-d765bf30c86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3253257-10fd-42a0-897c-78ad8b0d3b3c}" ma:internalName="TaxCatchAll" ma:showField="CatchAllData" ma:web="4657331a-6d33-4495-b172-d765bf30c8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37BEA1-929F-4AAB-9FD5-9738101AAB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536ccb-b14a-4ea0-b1e3-f942d5f494ca"/>
    <ds:schemaRef ds:uri="68efffe3-e1e8-4c67-8e83-45847638a375"/>
    <ds:schemaRef ds:uri="4657331a-6d33-4495-b172-d765bf30c8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8A6461-C7F7-426E-9AAA-79A9E8BA7F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9635</TotalTime>
  <Words>6653</Words>
  <Application>Microsoft Office PowerPoint</Application>
  <PresentationFormat>Widescreen</PresentationFormat>
  <Paragraphs>386</Paragraphs>
  <Slides>59</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Arial</vt:lpstr>
      <vt:lpstr>Calibri</vt:lpstr>
      <vt:lpstr>Calibri Light</vt:lpstr>
      <vt:lpstr>CenturyGothic</vt:lpstr>
      <vt:lpstr>Georgia</vt:lpstr>
      <vt:lpstr>Helvetica</vt:lpstr>
      <vt:lpstr>InfoTextPro</vt:lpstr>
      <vt:lpstr>MyriadPro</vt:lpstr>
      <vt:lpstr>Symbol</vt:lpstr>
      <vt:lpstr>Times New Roman</vt:lpstr>
      <vt:lpstr>Office Theme</vt:lpstr>
      <vt:lpstr>Hoarding and Self Neglect Portsmouth April 2024</vt:lpstr>
      <vt:lpstr>Contents</vt:lpstr>
      <vt:lpstr>Learning Objectives</vt:lpstr>
      <vt:lpstr>True or False?</vt:lpstr>
      <vt:lpstr>More True or False?</vt:lpstr>
      <vt:lpstr>What is self-neglect and what is hoarding?</vt:lpstr>
      <vt:lpstr>What might cause people to self neglect and/ or hoard?</vt:lpstr>
      <vt:lpstr>What might cause people to self neglect and/ or hoard?</vt:lpstr>
      <vt:lpstr>Self Neglect and Trauma</vt:lpstr>
      <vt:lpstr>Self Neglect</vt:lpstr>
      <vt:lpstr>Reactions to trauma are adaptive avoidance responses</vt:lpstr>
      <vt:lpstr>But they sometimes make things worse</vt:lpstr>
      <vt:lpstr>Where is the problem? </vt:lpstr>
      <vt:lpstr>Once a trauma is over it is a memory, but it can still affect you.</vt:lpstr>
      <vt:lpstr>Natural vs unnatural emotions</vt:lpstr>
      <vt:lpstr>Natural emotions decrease without interventions</vt:lpstr>
      <vt:lpstr>PowerPoint Presentation</vt:lpstr>
      <vt:lpstr>“Manufactured emotions”</vt:lpstr>
      <vt:lpstr> Remind yourself that you are safe  </vt:lpstr>
      <vt:lpstr>Resilience</vt:lpstr>
      <vt:lpstr>Attachment: how does it work?</vt:lpstr>
      <vt:lpstr>But sometimes it goes wrong…</vt:lpstr>
      <vt:lpstr>A pattern of risk factors in self-neglect</vt:lpstr>
      <vt:lpstr>Ben (London Borough of Croydon, 2023)</vt:lpstr>
      <vt:lpstr>What can we learn from Ben?</vt:lpstr>
      <vt:lpstr>A pattern of practice factors</vt:lpstr>
      <vt:lpstr> Practice with people who self-neglect and or hoard is more effective where practitioners: </vt:lpstr>
      <vt:lpstr>In order to do this, the following approaches should be used: </vt:lpstr>
      <vt:lpstr>Questions to ask yourself - 1</vt:lpstr>
      <vt:lpstr>Questions to ask yourself - 2</vt:lpstr>
      <vt:lpstr> Is a person who self neglects really autonomous when:   </vt:lpstr>
      <vt:lpstr> Is a person who self neglects really protected when:  </vt:lpstr>
      <vt:lpstr>When to overrule</vt:lpstr>
      <vt:lpstr>When to act without consent?</vt:lpstr>
      <vt:lpstr>When to act without consent?</vt:lpstr>
      <vt:lpstr>Mental Capacity</vt:lpstr>
      <vt:lpstr>Mental Capacity Act Principles</vt:lpstr>
      <vt:lpstr>Unwise Decisions?</vt:lpstr>
      <vt:lpstr>What does this mean?</vt:lpstr>
      <vt:lpstr> The legal perspective </vt:lpstr>
      <vt:lpstr>Mental Capacity and Self-Neglect</vt:lpstr>
      <vt:lpstr>The Human Rights Act</vt:lpstr>
      <vt:lpstr>The conundrum</vt:lpstr>
      <vt:lpstr>Southend-On-Sea Borough Council v Meyers [2019] EWHC 399 (Fam) </vt:lpstr>
      <vt:lpstr>Five Frogs on a Log</vt:lpstr>
      <vt:lpstr>What may influence an adult’s decisions?</vt:lpstr>
      <vt:lpstr> Factors which may influence an adult’s decision include:  </vt:lpstr>
      <vt:lpstr> If the person does not lack capacity, what are the legal options?  </vt:lpstr>
      <vt:lpstr> Jane and John </vt:lpstr>
      <vt:lpstr>More on Jane and John</vt:lpstr>
      <vt:lpstr>What are you going to do?</vt:lpstr>
      <vt:lpstr>What happened?</vt:lpstr>
      <vt:lpstr>What was the outcome?</vt:lpstr>
      <vt:lpstr>Zoe</vt:lpstr>
      <vt:lpstr>What are you going to do?</vt:lpstr>
      <vt:lpstr>Multi-agency meeting</vt:lpstr>
      <vt:lpstr> Information sharing and joint working </vt:lpstr>
      <vt:lpstr> Actions </vt:lpstr>
      <vt:lpstr>Outcomes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Self-Neglect and Mental Capacity</dc:title>
  <dc:creator>Patrick Hopkinson</dc:creator>
  <cp:lastModifiedBy>Lawrence, Alison</cp:lastModifiedBy>
  <cp:revision>51</cp:revision>
  <dcterms:created xsi:type="dcterms:W3CDTF">2020-02-05T12:42:40Z</dcterms:created>
  <dcterms:modified xsi:type="dcterms:W3CDTF">2024-04-23T14:30:16Z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83f8a96-e51b-4334-92a5-11244a58d044_Enabled">
    <vt:lpwstr>true</vt:lpwstr>
  </property>
  <property fmtid="{D5CDD505-2E9C-101B-9397-08002B2CF9AE}" pid="3" name="MSIP_Label_e83f8a96-e51b-4334-92a5-11244a58d044_SetDate">
    <vt:lpwstr>2024-04-23T14:30:07Z</vt:lpwstr>
  </property>
  <property fmtid="{D5CDD505-2E9C-101B-9397-08002B2CF9AE}" pid="4" name="MSIP_Label_e83f8a96-e51b-4334-92a5-11244a58d044_Method">
    <vt:lpwstr>Privileged</vt:lpwstr>
  </property>
  <property fmtid="{D5CDD505-2E9C-101B-9397-08002B2CF9AE}" pid="5" name="MSIP_Label_e83f8a96-e51b-4334-92a5-11244a58d044_Name">
    <vt:lpwstr>Official</vt:lpwstr>
  </property>
  <property fmtid="{D5CDD505-2E9C-101B-9397-08002B2CF9AE}" pid="6" name="MSIP_Label_e83f8a96-e51b-4334-92a5-11244a58d044_SiteId">
    <vt:lpwstr>d6674c51-daa4-4142-8047-15a78bbe9306</vt:lpwstr>
  </property>
  <property fmtid="{D5CDD505-2E9C-101B-9397-08002B2CF9AE}" pid="7" name="MSIP_Label_e83f8a96-e51b-4334-92a5-11244a58d044_ActionId">
    <vt:lpwstr>f3bf1ae0-26c8-4e69-a6be-d882894666f2</vt:lpwstr>
  </property>
  <property fmtid="{D5CDD505-2E9C-101B-9397-08002B2CF9AE}" pid="8" name="MSIP_Label_e83f8a96-e51b-4334-92a5-11244a58d044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 Official -</vt:lpwstr>
  </property>
</Properties>
</file>